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27" r:id="rId4"/>
  </p:sldMasterIdLst>
  <p:notesMasterIdLst>
    <p:notesMasterId r:id="rId29"/>
  </p:notesMasterIdLst>
  <p:sldIdLst>
    <p:sldId id="257" r:id="rId5"/>
    <p:sldId id="285" r:id="rId6"/>
    <p:sldId id="427" r:id="rId7"/>
    <p:sldId id="426" r:id="rId8"/>
    <p:sldId id="411" r:id="rId9"/>
    <p:sldId id="410" r:id="rId10"/>
    <p:sldId id="259" r:id="rId11"/>
    <p:sldId id="261" r:id="rId12"/>
    <p:sldId id="262" r:id="rId13"/>
    <p:sldId id="429" r:id="rId14"/>
    <p:sldId id="423" r:id="rId15"/>
    <p:sldId id="424" r:id="rId16"/>
    <p:sldId id="432" r:id="rId17"/>
    <p:sldId id="425" r:id="rId18"/>
    <p:sldId id="428" r:id="rId19"/>
    <p:sldId id="430" r:id="rId20"/>
    <p:sldId id="435" r:id="rId21"/>
    <p:sldId id="438" r:id="rId22"/>
    <p:sldId id="437" r:id="rId23"/>
    <p:sldId id="436" r:id="rId24"/>
    <p:sldId id="433" r:id="rId25"/>
    <p:sldId id="439" r:id="rId26"/>
    <p:sldId id="265" r:id="rId27"/>
    <p:sldId id="268" r:id="rId2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82F28D2-7288-4B6C-B636-4F2478F84A96}">
          <p14:sldIdLst>
            <p14:sldId id="257"/>
            <p14:sldId id="285"/>
            <p14:sldId id="427"/>
            <p14:sldId id="426"/>
            <p14:sldId id="411"/>
            <p14:sldId id="410"/>
            <p14:sldId id="259"/>
            <p14:sldId id="261"/>
            <p14:sldId id="262"/>
          </p14:sldIdLst>
        </p14:section>
        <p14:section name="Untitled Section" id="{9E51F502-55FE-4C82-9B3C-DAC4EF435648}">
          <p14:sldIdLst>
            <p14:sldId id="429"/>
          </p14:sldIdLst>
        </p14:section>
        <p14:section name="Untitled Section" id="{12584FB6-FF01-4643-A366-5F666FC0D911}">
          <p14:sldIdLst>
            <p14:sldId id="423"/>
            <p14:sldId id="424"/>
            <p14:sldId id="432"/>
            <p14:sldId id="425"/>
            <p14:sldId id="428"/>
            <p14:sldId id="430"/>
            <p14:sldId id="435"/>
            <p14:sldId id="438"/>
            <p14:sldId id="437"/>
            <p14:sldId id="436"/>
            <p14:sldId id="433"/>
            <p14:sldId id="439"/>
            <p14:sldId id="265"/>
            <p14:sldId id="26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jorie Willow" initials="MW" lastIdx="6" clrIdx="0">
    <p:extLst>
      <p:ext uri="{19B8F6BF-5375-455C-9EA6-DF929625EA0E}">
        <p15:presenceInfo xmlns:p15="http://schemas.microsoft.com/office/powerpoint/2012/main" userId="S::marjoriew@mandl.net::3a282188-d001-4f1d-bc8e-6efd02928ca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CBB3"/>
    <a:srgbClr val="41E1C2"/>
    <a:srgbClr val="41E7B3"/>
    <a:srgbClr val="41BA52"/>
    <a:srgbClr val="41FF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69" autoAdjust="0"/>
    <p:restoredTop sz="74902" autoAdjust="0"/>
  </p:normalViewPr>
  <p:slideViewPr>
    <p:cSldViewPr snapToGrid="0">
      <p:cViewPr varScale="1">
        <p:scale>
          <a:sx n="84" d="100"/>
          <a:sy n="84" d="100"/>
        </p:scale>
        <p:origin x="122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s>
</file>

<file path=ppt/diagrams/_rels/data2.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6" Type="http://schemas.openxmlformats.org/officeDocument/2006/relationships/image" Target="../media/image20.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diagrams/_rels/data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6" Type="http://schemas.openxmlformats.org/officeDocument/2006/relationships/image" Target="../media/image20.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352A24-E291-4212-9980-752E9BEF004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23D7D58C-47E3-41DF-B0E2-8819A63D4366}">
      <dgm:prSet/>
      <dgm:spPr/>
      <dgm:t>
        <a:bodyPr/>
        <a:lstStyle/>
        <a:p>
          <a:r>
            <a:rPr lang="en-US" b="1"/>
            <a:t>Arts for Learning</a:t>
          </a:r>
          <a:endParaRPr lang="en-US"/>
        </a:p>
      </dgm:t>
    </dgm:pt>
    <dgm:pt modelId="{71575684-D0EC-45D3-B714-95E2580A5581}" type="parTrans" cxnId="{F42C7CBA-34FD-4574-8711-14985A14B183}">
      <dgm:prSet/>
      <dgm:spPr/>
      <dgm:t>
        <a:bodyPr/>
        <a:lstStyle/>
        <a:p>
          <a:endParaRPr lang="en-US"/>
        </a:p>
      </dgm:t>
    </dgm:pt>
    <dgm:pt modelId="{1F7A765A-E636-49B4-B3E5-049785745B45}" type="sibTrans" cxnId="{F42C7CBA-34FD-4574-8711-14985A14B183}">
      <dgm:prSet/>
      <dgm:spPr/>
      <dgm:t>
        <a:bodyPr/>
        <a:lstStyle/>
        <a:p>
          <a:endParaRPr lang="en-US"/>
        </a:p>
      </dgm:t>
    </dgm:pt>
    <dgm:pt modelId="{E0EEF02E-5415-411D-8071-2927147BD17E}">
      <dgm:prSet/>
      <dgm:spPr/>
      <dgm:t>
        <a:bodyPr/>
        <a:lstStyle/>
        <a:p>
          <a:r>
            <a:rPr lang="en-US" b="1"/>
            <a:t>Hamden Police Activity League</a:t>
          </a:r>
          <a:endParaRPr lang="en-US"/>
        </a:p>
      </dgm:t>
    </dgm:pt>
    <dgm:pt modelId="{6F26EA53-F82C-4A47-BC55-7B9E61C561A8}" type="parTrans" cxnId="{82009BEF-6775-49AF-A53C-BCC0A7D76ABA}">
      <dgm:prSet/>
      <dgm:spPr/>
      <dgm:t>
        <a:bodyPr/>
        <a:lstStyle/>
        <a:p>
          <a:endParaRPr lang="en-US"/>
        </a:p>
      </dgm:t>
    </dgm:pt>
    <dgm:pt modelId="{E992275D-CC50-43B9-8857-EAC8FC92ECAB}" type="sibTrans" cxnId="{82009BEF-6775-49AF-A53C-BCC0A7D76ABA}">
      <dgm:prSet/>
      <dgm:spPr/>
      <dgm:t>
        <a:bodyPr/>
        <a:lstStyle/>
        <a:p>
          <a:endParaRPr lang="en-US"/>
        </a:p>
      </dgm:t>
    </dgm:pt>
    <dgm:pt modelId="{9155A785-1E1E-4EBB-A8DD-1D185D7ADDA2}">
      <dgm:prSet/>
      <dgm:spPr/>
      <dgm:t>
        <a:bodyPr/>
        <a:lstStyle/>
        <a:p>
          <a:r>
            <a:rPr lang="en-US" b="1"/>
            <a:t>Mount Zion Seventh Day Adventist </a:t>
          </a:r>
          <a:endParaRPr lang="en-US"/>
        </a:p>
      </dgm:t>
    </dgm:pt>
    <dgm:pt modelId="{B21F732C-AA1F-4339-9022-BA26800A64D4}" type="parTrans" cxnId="{4AAF96D2-F428-485F-AD4A-9C98A54DC5AF}">
      <dgm:prSet/>
      <dgm:spPr/>
      <dgm:t>
        <a:bodyPr/>
        <a:lstStyle/>
        <a:p>
          <a:endParaRPr lang="en-US"/>
        </a:p>
      </dgm:t>
    </dgm:pt>
    <dgm:pt modelId="{FBDE6CD3-E6B7-4C06-999D-9FF6B0C16C04}" type="sibTrans" cxnId="{4AAF96D2-F428-485F-AD4A-9C98A54DC5AF}">
      <dgm:prSet/>
      <dgm:spPr/>
      <dgm:t>
        <a:bodyPr/>
        <a:lstStyle/>
        <a:p>
          <a:endParaRPr lang="en-US"/>
        </a:p>
      </dgm:t>
    </dgm:pt>
    <dgm:pt modelId="{886D5809-762C-4C8D-8D11-F89D3BE820D3}">
      <dgm:prSet/>
      <dgm:spPr/>
      <dgm:t>
        <a:bodyPr/>
        <a:lstStyle/>
        <a:p>
          <a:r>
            <a:rPr lang="en-US" b="1"/>
            <a:t>New Haven Home Ownership</a:t>
          </a:r>
          <a:endParaRPr lang="en-US"/>
        </a:p>
      </dgm:t>
    </dgm:pt>
    <dgm:pt modelId="{E1C086B5-2E50-42CE-BFEC-233747B6D05A}" type="parTrans" cxnId="{E9D4D88F-1D70-45A7-9A71-3D36C1247B85}">
      <dgm:prSet/>
      <dgm:spPr/>
      <dgm:t>
        <a:bodyPr/>
        <a:lstStyle/>
        <a:p>
          <a:endParaRPr lang="en-US"/>
        </a:p>
      </dgm:t>
    </dgm:pt>
    <dgm:pt modelId="{90CF600B-7667-493A-A569-11E5B2FBFD9C}" type="sibTrans" cxnId="{E9D4D88F-1D70-45A7-9A71-3D36C1247B85}">
      <dgm:prSet/>
      <dgm:spPr/>
      <dgm:t>
        <a:bodyPr/>
        <a:lstStyle/>
        <a:p>
          <a:endParaRPr lang="en-US"/>
        </a:p>
      </dgm:t>
    </dgm:pt>
    <dgm:pt modelId="{667F0020-8714-4FF5-BB9F-8BFF4DC904B0}">
      <dgm:prSet/>
      <dgm:spPr/>
      <dgm:t>
        <a:bodyPr/>
        <a:lstStyle/>
        <a:p>
          <a:r>
            <a:rPr lang="en-US" b="1" dirty="0"/>
            <a:t>New Life</a:t>
          </a:r>
          <a:endParaRPr lang="en-US" dirty="0"/>
        </a:p>
      </dgm:t>
    </dgm:pt>
    <dgm:pt modelId="{4AF728B6-E2BD-4455-BAED-D73E8041B274}" type="parTrans" cxnId="{83AD0C5B-5FEB-4572-8FEF-A72136153043}">
      <dgm:prSet/>
      <dgm:spPr/>
      <dgm:t>
        <a:bodyPr/>
        <a:lstStyle/>
        <a:p>
          <a:endParaRPr lang="en-US"/>
        </a:p>
      </dgm:t>
    </dgm:pt>
    <dgm:pt modelId="{EE04C3EC-83B9-45EC-AC8E-2B9BF235D1B4}" type="sibTrans" cxnId="{83AD0C5B-5FEB-4572-8FEF-A72136153043}">
      <dgm:prSet/>
      <dgm:spPr/>
      <dgm:t>
        <a:bodyPr/>
        <a:lstStyle/>
        <a:p>
          <a:endParaRPr lang="en-US"/>
        </a:p>
      </dgm:t>
    </dgm:pt>
    <dgm:pt modelId="{C582B33A-5AFF-4943-9715-5ABD2B82392C}">
      <dgm:prSet/>
      <dgm:spPr/>
      <dgm:t>
        <a:bodyPr/>
        <a:lstStyle/>
        <a:p>
          <a:r>
            <a:rPr lang="en-US" dirty="0"/>
            <a:t>The Green Peacock</a:t>
          </a:r>
        </a:p>
      </dgm:t>
    </dgm:pt>
    <dgm:pt modelId="{B8BACA77-5DD7-401D-AE34-A66D8EDBE003}" type="parTrans" cxnId="{A34E82B2-12DA-4724-846A-0D53F81D3DA1}">
      <dgm:prSet/>
      <dgm:spPr/>
      <dgm:t>
        <a:bodyPr/>
        <a:lstStyle/>
        <a:p>
          <a:endParaRPr lang="en-US"/>
        </a:p>
      </dgm:t>
    </dgm:pt>
    <dgm:pt modelId="{28F95DA9-1D09-460F-96E2-2C2DB06A9566}" type="sibTrans" cxnId="{A34E82B2-12DA-4724-846A-0D53F81D3DA1}">
      <dgm:prSet/>
      <dgm:spPr/>
      <dgm:t>
        <a:bodyPr/>
        <a:lstStyle/>
        <a:p>
          <a:endParaRPr lang="en-US"/>
        </a:p>
      </dgm:t>
    </dgm:pt>
    <dgm:pt modelId="{1CFBBAE0-3460-4FD0-A9C7-738665FBB24D}" type="pres">
      <dgm:prSet presAssocID="{4A352A24-E291-4212-9980-752E9BEF0048}" presName="diagram" presStyleCnt="0">
        <dgm:presLayoutVars>
          <dgm:dir/>
          <dgm:resizeHandles val="exact"/>
        </dgm:presLayoutVars>
      </dgm:prSet>
      <dgm:spPr/>
    </dgm:pt>
    <dgm:pt modelId="{EAE7B095-EFA5-4ADA-A502-B46EFE827D1E}" type="pres">
      <dgm:prSet presAssocID="{23D7D58C-47E3-41DF-B0E2-8819A63D4366}" presName="node" presStyleLbl="node1" presStyleIdx="0" presStyleCnt="6">
        <dgm:presLayoutVars>
          <dgm:bulletEnabled val="1"/>
        </dgm:presLayoutVars>
      </dgm:prSet>
      <dgm:spPr/>
    </dgm:pt>
    <dgm:pt modelId="{9FEC4239-A592-4605-A200-C0C2E82AB508}" type="pres">
      <dgm:prSet presAssocID="{1F7A765A-E636-49B4-B3E5-049785745B45}" presName="sibTrans" presStyleCnt="0"/>
      <dgm:spPr/>
    </dgm:pt>
    <dgm:pt modelId="{CB1AAD45-D190-4EC7-8068-F93DCB5A4AC6}" type="pres">
      <dgm:prSet presAssocID="{E0EEF02E-5415-411D-8071-2927147BD17E}" presName="node" presStyleLbl="node1" presStyleIdx="1" presStyleCnt="6">
        <dgm:presLayoutVars>
          <dgm:bulletEnabled val="1"/>
        </dgm:presLayoutVars>
      </dgm:prSet>
      <dgm:spPr/>
    </dgm:pt>
    <dgm:pt modelId="{EF8B3A53-0225-4D6A-80AE-4E3133C53AE7}" type="pres">
      <dgm:prSet presAssocID="{E992275D-CC50-43B9-8857-EAC8FC92ECAB}" presName="sibTrans" presStyleCnt="0"/>
      <dgm:spPr/>
    </dgm:pt>
    <dgm:pt modelId="{F5924C58-7A7F-4072-A9E9-25F5F43953B3}" type="pres">
      <dgm:prSet presAssocID="{9155A785-1E1E-4EBB-A8DD-1D185D7ADDA2}" presName="node" presStyleLbl="node1" presStyleIdx="2" presStyleCnt="6">
        <dgm:presLayoutVars>
          <dgm:bulletEnabled val="1"/>
        </dgm:presLayoutVars>
      </dgm:prSet>
      <dgm:spPr/>
    </dgm:pt>
    <dgm:pt modelId="{5C126B50-85D8-4808-825D-67F290442AB1}" type="pres">
      <dgm:prSet presAssocID="{FBDE6CD3-E6B7-4C06-999D-9FF6B0C16C04}" presName="sibTrans" presStyleCnt="0"/>
      <dgm:spPr/>
    </dgm:pt>
    <dgm:pt modelId="{1F8D023D-6EEC-49F2-BC1E-92ECCF488787}" type="pres">
      <dgm:prSet presAssocID="{886D5809-762C-4C8D-8D11-F89D3BE820D3}" presName="node" presStyleLbl="node1" presStyleIdx="3" presStyleCnt="6">
        <dgm:presLayoutVars>
          <dgm:bulletEnabled val="1"/>
        </dgm:presLayoutVars>
      </dgm:prSet>
      <dgm:spPr/>
    </dgm:pt>
    <dgm:pt modelId="{6419A37B-0167-4008-A8B8-A5BA94B7C295}" type="pres">
      <dgm:prSet presAssocID="{90CF600B-7667-493A-A569-11E5B2FBFD9C}" presName="sibTrans" presStyleCnt="0"/>
      <dgm:spPr/>
    </dgm:pt>
    <dgm:pt modelId="{4DFE95A2-828F-42EE-B7C1-81B9850420F0}" type="pres">
      <dgm:prSet presAssocID="{667F0020-8714-4FF5-BB9F-8BFF4DC904B0}" presName="node" presStyleLbl="node1" presStyleIdx="4" presStyleCnt="6">
        <dgm:presLayoutVars>
          <dgm:bulletEnabled val="1"/>
        </dgm:presLayoutVars>
      </dgm:prSet>
      <dgm:spPr/>
    </dgm:pt>
    <dgm:pt modelId="{3F406DDE-9D77-4A48-B363-1776E4CF83B4}" type="pres">
      <dgm:prSet presAssocID="{EE04C3EC-83B9-45EC-AC8E-2B9BF235D1B4}" presName="sibTrans" presStyleCnt="0"/>
      <dgm:spPr/>
    </dgm:pt>
    <dgm:pt modelId="{42E7A528-1E70-4504-8684-1B33E696FFE5}" type="pres">
      <dgm:prSet presAssocID="{C582B33A-5AFF-4943-9715-5ABD2B82392C}" presName="node" presStyleLbl="node1" presStyleIdx="5" presStyleCnt="6">
        <dgm:presLayoutVars>
          <dgm:bulletEnabled val="1"/>
        </dgm:presLayoutVars>
      </dgm:prSet>
      <dgm:spPr/>
    </dgm:pt>
  </dgm:ptLst>
  <dgm:cxnLst>
    <dgm:cxn modelId="{83AD0C5B-5FEB-4572-8FEF-A72136153043}" srcId="{4A352A24-E291-4212-9980-752E9BEF0048}" destId="{667F0020-8714-4FF5-BB9F-8BFF4DC904B0}" srcOrd="4" destOrd="0" parTransId="{4AF728B6-E2BD-4455-BAED-D73E8041B274}" sibTransId="{EE04C3EC-83B9-45EC-AC8E-2B9BF235D1B4}"/>
    <dgm:cxn modelId="{5D975246-A511-4F23-BD3E-5C9A6849C36C}" type="presOf" srcId="{4A352A24-E291-4212-9980-752E9BEF0048}" destId="{1CFBBAE0-3460-4FD0-A9C7-738665FBB24D}" srcOrd="0" destOrd="0" presId="urn:microsoft.com/office/officeart/2005/8/layout/default"/>
    <dgm:cxn modelId="{3B82B86F-768D-4DAC-BAA9-145EBDE74E7F}" type="presOf" srcId="{886D5809-762C-4C8D-8D11-F89D3BE820D3}" destId="{1F8D023D-6EEC-49F2-BC1E-92ECCF488787}" srcOrd="0" destOrd="0" presId="urn:microsoft.com/office/officeart/2005/8/layout/default"/>
    <dgm:cxn modelId="{01AAD98D-0C22-4D09-8502-F557C63143D4}" type="presOf" srcId="{667F0020-8714-4FF5-BB9F-8BFF4DC904B0}" destId="{4DFE95A2-828F-42EE-B7C1-81B9850420F0}" srcOrd="0" destOrd="0" presId="urn:microsoft.com/office/officeart/2005/8/layout/default"/>
    <dgm:cxn modelId="{E9D4D88F-1D70-45A7-9A71-3D36C1247B85}" srcId="{4A352A24-E291-4212-9980-752E9BEF0048}" destId="{886D5809-762C-4C8D-8D11-F89D3BE820D3}" srcOrd="3" destOrd="0" parTransId="{E1C086B5-2E50-42CE-BFEC-233747B6D05A}" sibTransId="{90CF600B-7667-493A-A569-11E5B2FBFD9C}"/>
    <dgm:cxn modelId="{EC829097-F591-4A4B-99DE-C645CB9C1019}" type="presOf" srcId="{23D7D58C-47E3-41DF-B0E2-8819A63D4366}" destId="{EAE7B095-EFA5-4ADA-A502-B46EFE827D1E}" srcOrd="0" destOrd="0" presId="urn:microsoft.com/office/officeart/2005/8/layout/default"/>
    <dgm:cxn modelId="{A34E82B2-12DA-4724-846A-0D53F81D3DA1}" srcId="{4A352A24-E291-4212-9980-752E9BEF0048}" destId="{C582B33A-5AFF-4943-9715-5ABD2B82392C}" srcOrd="5" destOrd="0" parTransId="{B8BACA77-5DD7-401D-AE34-A66D8EDBE003}" sibTransId="{28F95DA9-1D09-460F-96E2-2C2DB06A9566}"/>
    <dgm:cxn modelId="{4131B3B9-DE79-4063-9961-907457C9ED48}" type="presOf" srcId="{9155A785-1E1E-4EBB-A8DD-1D185D7ADDA2}" destId="{F5924C58-7A7F-4072-A9E9-25F5F43953B3}" srcOrd="0" destOrd="0" presId="urn:microsoft.com/office/officeart/2005/8/layout/default"/>
    <dgm:cxn modelId="{F42C7CBA-34FD-4574-8711-14985A14B183}" srcId="{4A352A24-E291-4212-9980-752E9BEF0048}" destId="{23D7D58C-47E3-41DF-B0E2-8819A63D4366}" srcOrd="0" destOrd="0" parTransId="{71575684-D0EC-45D3-B714-95E2580A5581}" sibTransId="{1F7A765A-E636-49B4-B3E5-049785745B45}"/>
    <dgm:cxn modelId="{E94209BC-0EC9-49A3-91F7-08D6E37961DA}" type="presOf" srcId="{E0EEF02E-5415-411D-8071-2927147BD17E}" destId="{CB1AAD45-D190-4EC7-8068-F93DCB5A4AC6}" srcOrd="0" destOrd="0" presId="urn:microsoft.com/office/officeart/2005/8/layout/default"/>
    <dgm:cxn modelId="{4AAF96D2-F428-485F-AD4A-9C98A54DC5AF}" srcId="{4A352A24-E291-4212-9980-752E9BEF0048}" destId="{9155A785-1E1E-4EBB-A8DD-1D185D7ADDA2}" srcOrd="2" destOrd="0" parTransId="{B21F732C-AA1F-4339-9022-BA26800A64D4}" sibTransId="{FBDE6CD3-E6B7-4C06-999D-9FF6B0C16C04}"/>
    <dgm:cxn modelId="{F2D9E3D4-CBA1-46BD-A804-43A73B840E45}" type="presOf" srcId="{C582B33A-5AFF-4943-9715-5ABD2B82392C}" destId="{42E7A528-1E70-4504-8684-1B33E696FFE5}" srcOrd="0" destOrd="0" presId="urn:microsoft.com/office/officeart/2005/8/layout/default"/>
    <dgm:cxn modelId="{82009BEF-6775-49AF-A53C-BCC0A7D76ABA}" srcId="{4A352A24-E291-4212-9980-752E9BEF0048}" destId="{E0EEF02E-5415-411D-8071-2927147BD17E}" srcOrd="1" destOrd="0" parTransId="{6F26EA53-F82C-4A47-BC55-7B9E61C561A8}" sibTransId="{E992275D-CC50-43B9-8857-EAC8FC92ECAB}"/>
    <dgm:cxn modelId="{D4A924DE-41DE-428D-9B6A-59A49001EC44}" type="presParOf" srcId="{1CFBBAE0-3460-4FD0-A9C7-738665FBB24D}" destId="{EAE7B095-EFA5-4ADA-A502-B46EFE827D1E}" srcOrd="0" destOrd="0" presId="urn:microsoft.com/office/officeart/2005/8/layout/default"/>
    <dgm:cxn modelId="{4B682F21-EBE4-40FD-85DC-357DB3E5AD6E}" type="presParOf" srcId="{1CFBBAE0-3460-4FD0-A9C7-738665FBB24D}" destId="{9FEC4239-A592-4605-A200-C0C2E82AB508}" srcOrd="1" destOrd="0" presId="urn:microsoft.com/office/officeart/2005/8/layout/default"/>
    <dgm:cxn modelId="{E9B72A44-7359-4306-B4A0-F01A602955A6}" type="presParOf" srcId="{1CFBBAE0-3460-4FD0-A9C7-738665FBB24D}" destId="{CB1AAD45-D190-4EC7-8068-F93DCB5A4AC6}" srcOrd="2" destOrd="0" presId="urn:microsoft.com/office/officeart/2005/8/layout/default"/>
    <dgm:cxn modelId="{E00D4482-75C9-404B-A571-13F805AAADB4}" type="presParOf" srcId="{1CFBBAE0-3460-4FD0-A9C7-738665FBB24D}" destId="{EF8B3A53-0225-4D6A-80AE-4E3133C53AE7}" srcOrd="3" destOrd="0" presId="urn:microsoft.com/office/officeart/2005/8/layout/default"/>
    <dgm:cxn modelId="{36AE232F-7F7E-4306-9DE1-F376BA9B28EA}" type="presParOf" srcId="{1CFBBAE0-3460-4FD0-A9C7-738665FBB24D}" destId="{F5924C58-7A7F-4072-A9E9-25F5F43953B3}" srcOrd="4" destOrd="0" presId="urn:microsoft.com/office/officeart/2005/8/layout/default"/>
    <dgm:cxn modelId="{879DDF33-6FB3-419F-B9DA-A6B98D6D44BE}" type="presParOf" srcId="{1CFBBAE0-3460-4FD0-A9C7-738665FBB24D}" destId="{5C126B50-85D8-4808-825D-67F290442AB1}" srcOrd="5" destOrd="0" presId="urn:microsoft.com/office/officeart/2005/8/layout/default"/>
    <dgm:cxn modelId="{5438FC89-1378-4BA6-8B1C-864F42C7F2B2}" type="presParOf" srcId="{1CFBBAE0-3460-4FD0-A9C7-738665FBB24D}" destId="{1F8D023D-6EEC-49F2-BC1E-92ECCF488787}" srcOrd="6" destOrd="0" presId="urn:microsoft.com/office/officeart/2005/8/layout/default"/>
    <dgm:cxn modelId="{D25CB7A4-6F82-4409-AA7C-A525770213F1}" type="presParOf" srcId="{1CFBBAE0-3460-4FD0-A9C7-738665FBB24D}" destId="{6419A37B-0167-4008-A8B8-A5BA94B7C295}" srcOrd="7" destOrd="0" presId="urn:microsoft.com/office/officeart/2005/8/layout/default"/>
    <dgm:cxn modelId="{EC305BAE-513B-4EB4-BD3A-9B294445DE6E}" type="presParOf" srcId="{1CFBBAE0-3460-4FD0-A9C7-738665FBB24D}" destId="{4DFE95A2-828F-42EE-B7C1-81B9850420F0}" srcOrd="8" destOrd="0" presId="urn:microsoft.com/office/officeart/2005/8/layout/default"/>
    <dgm:cxn modelId="{1A7492D4-CF0F-489A-A3EC-490A6DCD9AA6}" type="presParOf" srcId="{1CFBBAE0-3460-4FD0-A9C7-738665FBB24D}" destId="{3F406DDE-9D77-4A48-B363-1776E4CF83B4}" srcOrd="9" destOrd="0" presId="urn:microsoft.com/office/officeart/2005/8/layout/default"/>
    <dgm:cxn modelId="{D524AEBB-FBF1-4631-98BD-F9E9F58479B4}" type="presParOf" srcId="{1CFBBAE0-3460-4FD0-A9C7-738665FBB24D}" destId="{42E7A528-1E70-4504-8684-1B33E696FFE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C613B8-8C70-413B-9B24-188E039239C2}" type="doc">
      <dgm:prSet loTypeId="urn:microsoft.com/office/officeart/2018/2/layout/IconLabelList" loCatId="icon" qsTypeId="urn:microsoft.com/office/officeart/2005/8/quickstyle/simple5" qsCatId="simple" csTypeId="urn:microsoft.com/office/officeart/2005/8/colors/colorful2" csCatId="colorful" phldr="1"/>
      <dgm:spPr/>
      <dgm:t>
        <a:bodyPr/>
        <a:lstStyle/>
        <a:p>
          <a:endParaRPr lang="en-US"/>
        </a:p>
      </dgm:t>
    </dgm:pt>
    <dgm:pt modelId="{0BBC24F8-811E-45DD-966D-B822ED9836F6}">
      <dgm:prSet custT="1"/>
      <dgm:spPr/>
      <dgm:t>
        <a:bodyPr/>
        <a:lstStyle/>
        <a:p>
          <a:pPr>
            <a:lnSpc>
              <a:spcPct val="100000"/>
            </a:lnSpc>
          </a:pPr>
          <a:r>
            <a:rPr lang="en-US" sz="1400" b="0" i="0" dirty="0">
              <a:latin typeface="Avenir Next LT Pro" panose="020B0504020202020204" pitchFamily="34" charset="77"/>
            </a:rPr>
            <a:t>Housing Rehabilitation</a:t>
          </a:r>
        </a:p>
      </dgm:t>
    </dgm:pt>
    <dgm:pt modelId="{221A9CE8-2C76-4C65-A9ED-7BEA8A22835D}" type="parTrans" cxnId="{1294FD89-0B06-418D-8631-832BD8FE6EBF}">
      <dgm:prSet/>
      <dgm:spPr/>
      <dgm:t>
        <a:bodyPr/>
        <a:lstStyle/>
        <a:p>
          <a:endParaRPr lang="en-US" sz="2400" b="0" i="0">
            <a:latin typeface="Avenir Next LT Pro" panose="020B0504020202020204" pitchFamily="34" charset="77"/>
          </a:endParaRPr>
        </a:p>
      </dgm:t>
    </dgm:pt>
    <dgm:pt modelId="{67D52767-6FB1-42B9-BCB7-8AE8AF550F47}" type="sibTrans" cxnId="{1294FD89-0B06-418D-8631-832BD8FE6EBF}">
      <dgm:prSet/>
      <dgm:spPr/>
      <dgm:t>
        <a:bodyPr/>
        <a:lstStyle/>
        <a:p>
          <a:endParaRPr lang="en-US" sz="2400" b="0" i="0">
            <a:latin typeface="Avenir Next LT Pro" panose="020B0504020202020204" pitchFamily="34" charset="77"/>
          </a:endParaRPr>
        </a:p>
      </dgm:t>
    </dgm:pt>
    <dgm:pt modelId="{A50D0C62-FF3C-49D4-88AA-0BF0E8C4B840}">
      <dgm:prSet custT="1"/>
      <dgm:spPr/>
      <dgm:t>
        <a:bodyPr/>
        <a:lstStyle/>
        <a:p>
          <a:pPr>
            <a:lnSpc>
              <a:spcPct val="100000"/>
            </a:lnSpc>
          </a:pPr>
          <a:r>
            <a:rPr lang="en-US" sz="1400" b="0" i="0" dirty="0">
              <a:latin typeface="Avenir Next LT Pro" panose="020B0504020202020204" pitchFamily="34" charset="77"/>
            </a:rPr>
            <a:t>Homeownership Assistance</a:t>
          </a:r>
        </a:p>
      </dgm:t>
    </dgm:pt>
    <dgm:pt modelId="{6E7A034A-3F11-4408-A15F-7EC7FB2706B6}" type="parTrans" cxnId="{C6A9E367-DE72-4FEC-B57F-6103649144A4}">
      <dgm:prSet/>
      <dgm:spPr/>
      <dgm:t>
        <a:bodyPr/>
        <a:lstStyle/>
        <a:p>
          <a:endParaRPr lang="en-US" sz="2400" b="0" i="0">
            <a:latin typeface="Avenir Next LT Pro" panose="020B0504020202020204" pitchFamily="34" charset="77"/>
          </a:endParaRPr>
        </a:p>
      </dgm:t>
    </dgm:pt>
    <dgm:pt modelId="{83EFAFFB-B455-4B03-B5D4-971B162E189B}" type="sibTrans" cxnId="{C6A9E367-DE72-4FEC-B57F-6103649144A4}">
      <dgm:prSet/>
      <dgm:spPr/>
      <dgm:t>
        <a:bodyPr/>
        <a:lstStyle/>
        <a:p>
          <a:endParaRPr lang="en-US" sz="2400" b="0" i="0">
            <a:latin typeface="Avenir Next LT Pro" panose="020B0504020202020204" pitchFamily="34" charset="77"/>
          </a:endParaRPr>
        </a:p>
      </dgm:t>
    </dgm:pt>
    <dgm:pt modelId="{6CCBEACF-6B09-49FD-B43E-02C174761C0B}">
      <dgm:prSet custT="1"/>
      <dgm:spPr/>
      <dgm:t>
        <a:bodyPr/>
        <a:lstStyle/>
        <a:p>
          <a:pPr>
            <a:lnSpc>
              <a:spcPct val="100000"/>
            </a:lnSpc>
          </a:pPr>
          <a:r>
            <a:rPr lang="en-US" sz="1400" b="0" i="0" dirty="0">
              <a:latin typeface="Avenir Next LT Pro" panose="020B0504020202020204" pitchFamily="34" charset="77"/>
            </a:rPr>
            <a:t>Public Facilities and Improvements</a:t>
          </a:r>
        </a:p>
      </dgm:t>
    </dgm:pt>
    <dgm:pt modelId="{CBA53E67-7924-4827-B782-5CCA2C3AB522}" type="parTrans" cxnId="{3F891166-7F31-406F-95DB-B54B1C5C139A}">
      <dgm:prSet/>
      <dgm:spPr/>
      <dgm:t>
        <a:bodyPr/>
        <a:lstStyle/>
        <a:p>
          <a:endParaRPr lang="en-US" sz="2400" b="0" i="0">
            <a:latin typeface="Avenir Next LT Pro" panose="020B0504020202020204" pitchFamily="34" charset="77"/>
          </a:endParaRPr>
        </a:p>
      </dgm:t>
    </dgm:pt>
    <dgm:pt modelId="{A7A27356-17FD-4B45-8922-3F3D2236BCD4}" type="sibTrans" cxnId="{3F891166-7F31-406F-95DB-B54B1C5C139A}">
      <dgm:prSet/>
      <dgm:spPr/>
      <dgm:t>
        <a:bodyPr/>
        <a:lstStyle/>
        <a:p>
          <a:endParaRPr lang="en-US" sz="2400" b="0" i="0">
            <a:latin typeface="Avenir Next LT Pro" panose="020B0504020202020204" pitchFamily="34" charset="77"/>
          </a:endParaRPr>
        </a:p>
      </dgm:t>
    </dgm:pt>
    <dgm:pt modelId="{B0A35AA9-8E53-4031-ABA2-39818D4349FE}">
      <dgm:prSet custT="1"/>
      <dgm:spPr/>
      <dgm:t>
        <a:bodyPr/>
        <a:lstStyle/>
        <a:p>
          <a:pPr>
            <a:lnSpc>
              <a:spcPct val="100000"/>
            </a:lnSpc>
          </a:pPr>
          <a:r>
            <a:rPr lang="en-US" sz="1400" b="0" i="0" dirty="0">
              <a:latin typeface="Avenir Next LT Pro" panose="020B0504020202020204" pitchFamily="34" charset="77"/>
            </a:rPr>
            <a:t>Blight Removal Demolition/Site Preparation</a:t>
          </a:r>
        </a:p>
      </dgm:t>
    </dgm:pt>
    <dgm:pt modelId="{19DB4385-6DBE-4503-8866-17B9A2AFB4DC}" type="parTrans" cxnId="{D29E9B14-8751-41DC-9D50-E6E5A0AC006B}">
      <dgm:prSet/>
      <dgm:spPr/>
      <dgm:t>
        <a:bodyPr/>
        <a:lstStyle/>
        <a:p>
          <a:endParaRPr lang="en-US" sz="2400" b="0" i="0">
            <a:latin typeface="Avenir Next LT Pro" panose="020B0504020202020204" pitchFamily="34" charset="77"/>
          </a:endParaRPr>
        </a:p>
      </dgm:t>
    </dgm:pt>
    <dgm:pt modelId="{2C68B787-6C58-4F1C-9B5B-8FEE4EA95861}" type="sibTrans" cxnId="{D29E9B14-8751-41DC-9D50-E6E5A0AC006B}">
      <dgm:prSet/>
      <dgm:spPr/>
      <dgm:t>
        <a:bodyPr/>
        <a:lstStyle/>
        <a:p>
          <a:endParaRPr lang="en-US" sz="2400" b="0" i="0">
            <a:latin typeface="Avenir Next LT Pro" panose="020B0504020202020204" pitchFamily="34" charset="77"/>
          </a:endParaRPr>
        </a:p>
      </dgm:t>
    </dgm:pt>
    <dgm:pt modelId="{C182C4EE-F205-4575-8DC1-5DDA12CB8551}">
      <dgm:prSet custT="1"/>
      <dgm:spPr/>
      <dgm:t>
        <a:bodyPr/>
        <a:lstStyle/>
        <a:p>
          <a:pPr>
            <a:lnSpc>
              <a:spcPct val="100000"/>
            </a:lnSpc>
          </a:pPr>
          <a:r>
            <a:rPr lang="en-US" sz="1400" b="0" i="0" dirty="0">
              <a:latin typeface="Avenir Next LT Pro" panose="020B0504020202020204" pitchFamily="34" charset="77"/>
            </a:rPr>
            <a:t>Code Enforcement</a:t>
          </a:r>
        </a:p>
      </dgm:t>
    </dgm:pt>
    <dgm:pt modelId="{3D7FAF07-A0D0-42A6-88C6-31E820B11BCB}" type="parTrans" cxnId="{945536F5-BA1E-48AB-B449-8D50D6555C41}">
      <dgm:prSet/>
      <dgm:spPr/>
      <dgm:t>
        <a:bodyPr/>
        <a:lstStyle/>
        <a:p>
          <a:endParaRPr lang="en-US" sz="2400" b="0" i="0">
            <a:latin typeface="Avenir Next LT Pro" panose="020B0504020202020204" pitchFamily="34" charset="77"/>
          </a:endParaRPr>
        </a:p>
      </dgm:t>
    </dgm:pt>
    <dgm:pt modelId="{AC6721D4-51D9-4E80-AB4D-F720C969DA70}" type="sibTrans" cxnId="{945536F5-BA1E-48AB-B449-8D50D6555C41}">
      <dgm:prSet/>
      <dgm:spPr/>
      <dgm:t>
        <a:bodyPr/>
        <a:lstStyle/>
        <a:p>
          <a:endParaRPr lang="en-US" sz="2400" b="0" i="0">
            <a:latin typeface="Avenir Next LT Pro" panose="020B0504020202020204" pitchFamily="34" charset="77"/>
          </a:endParaRPr>
        </a:p>
      </dgm:t>
    </dgm:pt>
    <dgm:pt modelId="{A0896D61-B038-4EBF-9A34-6DA6EADA5E4F}">
      <dgm:prSet custT="1"/>
      <dgm:spPr/>
      <dgm:t>
        <a:bodyPr/>
        <a:lstStyle/>
        <a:p>
          <a:pPr>
            <a:lnSpc>
              <a:spcPct val="100000"/>
            </a:lnSpc>
          </a:pPr>
          <a:r>
            <a:rPr lang="en-US" sz="1400" b="0" i="0" dirty="0">
              <a:latin typeface="Avenir Next LT Pro" panose="020B0504020202020204" pitchFamily="34" charset="77"/>
            </a:rPr>
            <a:t>Economic Development</a:t>
          </a:r>
        </a:p>
      </dgm:t>
    </dgm:pt>
    <dgm:pt modelId="{F6063C17-A575-4145-BD43-4C937A9F8CDD}" type="parTrans" cxnId="{90A9602C-5D61-4880-B831-B8B0A1B57EF0}">
      <dgm:prSet/>
      <dgm:spPr/>
      <dgm:t>
        <a:bodyPr/>
        <a:lstStyle/>
        <a:p>
          <a:endParaRPr lang="en-US" sz="2400" b="0" i="0">
            <a:latin typeface="Avenir Next LT Pro" panose="020B0504020202020204" pitchFamily="34" charset="77"/>
          </a:endParaRPr>
        </a:p>
      </dgm:t>
    </dgm:pt>
    <dgm:pt modelId="{7489B623-1637-43C4-A453-0C0A9546F5B0}" type="sibTrans" cxnId="{90A9602C-5D61-4880-B831-B8B0A1B57EF0}">
      <dgm:prSet/>
      <dgm:spPr/>
      <dgm:t>
        <a:bodyPr/>
        <a:lstStyle/>
        <a:p>
          <a:endParaRPr lang="en-US" sz="2400" b="0" i="0">
            <a:latin typeface="Avenir Next LT Pro" panose="020B0504020202020204" pitchFamily="34" charset="77"/>
          </a:endParaRPr>
        </a:p>
      </dgm:t>
    </dgm:pt>
    <dgm:pt modelId="{F17B1026-CDA9-4722-B2A8-936CB98E0442}">
      <dgm:prSet custT="1"/>
      <dgm:spPr/>
      <dgm:t>
        <a:bodyPr/>
        <a:lstStyle/>
        <a:p>
          <a:pPr>
            <a:lnSpc>
              <a:spcPct val="100000"/>
            </a:lnSpc>
          </a:pPr>
          <a:r>
            <a:rPr lang="en-US" sz="1400" b="0" i="0" dirty="0">
              <a:latin typeface="Avenir Next LT Pro" panose="020B0504020202020204" pitchFamily="34" charset="77"/>
            </a:rPr>
            <a:t>Acquisition / Disposition of Real Property</a:t>
          </a:r>
        </a:p>
      </dgm:t>
    </dgm:pt>
    <dgm:pt modelId="{C8E454EA-F009-4DC5-B573-38BFF1F0A467}" type="parTrans" cxnId="{48143F9A-76B2-48F7-A2D6-D513D2A02DB0}">
      <dgm:prSet/>
      <dgm:spPr/>
      <dgm:t>
        <a:bodyPr/>
        <a:lstStyle/>
        <a:p>
          <a:endParaRPr lang="en-US" sz="2400" b="0" i="0">
            <a:latin typeface="Avenir Next LT Pro" panose="020B0504020202020204" pitchFamily="34" charset="77"/>
          </a:endParaRPr>
        </a:p>
      </dgm:t>
    </dgm:pt>
    <dgm:pt modelId="{D2C1D928-5927-4881-8B0F-8A79BCFB1DF6}" type="sibTrans" cxnId="{48143F9A-76B2-48F7-A2D6-D513D2A02DB0}">
      <dgm:prSet/>
      <dgm:spPr/>
      <dgm:t>
        <a:bodyPr/>
        <a:lstStyle/>
        <a:p>
          <a:endParaRPr lang="en-US" sz="2400" b="0" i="0">
            <a:latin typeface="Avenir Next LT Pro" panose="020B0504020202020204" pitchFamily="34" charset="77"/>
          </a:endParaRPr>
        </a:p>
      </dgm:t>
    </dgm:pt>
    <dgm:pt modelId="{122ACBE6-7FF2-4F81-8E83-3184D599712F}">
      <dgm:prSet custT="1"/>
      <dgm:spPr/>
      <dgm:t>
        <a:bodyPr/>
        <a:lstStyle/>
        <a:p>
          <a:pPr>
            <a:lnSpc>
              <a:spcPct val="100000"/>
            </a:lnSpc>
          </a:pPr>
          <a:r>
            <a:rPr lang="en-US" sz="1400" b="0" i="0" dirty="0">
              <a:latin typeface="Avenir Next LT Pro" panose="020B0504020202020204" pitchFamily="34" charset="77"/>
            </a:rPr>
            <a:t>Public Services</a:t>
          </a:r>
        </a:p>
      </dgm:t>
    </dgm:pt>
    <dgm:pt modelId="{E61FE8ED-8B74-4597-8C96-27A3D793B893}" type="parTrans" cxnId="{FFDE975D-DFBE-4DC6-AD37-7E805E6FDA95}">
      <dgm:prSet/>
      <dgm:spPr/>
      <dgm:t>
        <a:bodyPr/>
        <a:lstStyle/>
        <a:p>
          <a:endParaRPr lang="en-US" sz="2400" b="0" i="0">
            <a:latin typeface="Avenir Next LT Pro" panose="020B0504020202020204" pitchFamily="34" charset="77"/>
          </a:endParaRPr>
        </a:p>
      </dgm:t>
    </dgm:pt>
    <dgm:pt modelId="{0F6117CF-751F-4D13-89CB-B251AC2B18D9}" type="sibTrans" cxnId="{FFDE975D-DFBE-4DC6-AD37-7E805E6FDA95}">
      <dgm:prSet/>
      <dgm:spPr/>
      <dgm:t>
        <a:bodyPr/>
        <a:lstStyle/>
        <a:p>
          <a:endParaRPr lang="en-US" sz="2400" b="0" i="0">
            <a:latin typeface="Avenir Next LT Pro" panose="020B0504020202020204" pitchFamily="34" charset="77"/>
          </a:endParaRPr>
        </a:p>
      </dgm:t>
    </dgm:pt>
    <dgm:pt modelId="{6E3EFD88-6CEE-4889-AB51-9D2766A9A1FE}" type="pres">
      <dgm:prSet presAssocID="{F4C613B8-8C70-413B-9B24-188E039239C2}" presName="root" presStyleCnt="0">
        <dgm:presLayoutVars>
          <dgm:dir/>
          <dgm:resizeHandles val="exact"/>
        </dgm:presLayoutVars>
      </dgm:prSet>
      <dgm:spPr/>
    </dgm:pt>
    <dgm:pt modelId="{76D55F28-1310-4318-AB84-C53DAD561070}" type="pres">
      <dgm:prSet presAssocID="{0BBC24F8-811E-45DD-966D-B822ED9836F6}" presName="compNode" presStyleCnt="0"/>
      <dgm:spPr/>
    </dgm:pt>
    <dgm:pt modelId="{85027A46-7D7A-4D6B-B705-80A31C6E8AE2}" type="pres">
      <dgm:prSet presAssocID="{0BBC24F8-811E-45DD-966D-B822ED9836F6}"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ome"/>
        </a:ext>
      </dgm:extLst>
    </dgm:pt>
    <dgm:pt modelId="{FA1DB88D-BC5D-46BE-BA55-4C907E0D1866}" type="pres">
      <dgm:prSet presAssocID="{0BBC24F8-811E-45DD-966D-B822ED9836F6}" presName="spaceRect" presStyleCnt="0"/>
      <dgm:spPr/>
    </dgm:pt>
    <dgm:pt modelId="{8CCB88EE-8991-4E55-B708-2D7F08E76CE1}" type="pres">
      <dgm:prSet presAssocID="{0BBC24F8-811E-45DD-966D-B822ED9836F6}" presName="textRect" presStyleLbl="revTx" presStyleIdx="0" presStyleCnt="8">
        <dgm:presLayoutVars>
          <dgm:chMax val="1"/>
          <dgm:chPref val="1"/>
        </dgm:presLayoutVars>
      </dgm:prSet>
      <dgm:spPr/>
    </dgm:pt>
    <dgm:pt modelId="{E91B28E1-EF87-44EF-939B-C491CE2BC719}" type="pres">
      <dgm:prSet presAssocID="{67D52767-6FB1-42B9-BCB7-8AE8AF550F47}" presName="sibTrans" presStyleCnt="0"/>
      <dgm:spPr/>
    </dgm:pt>
    <dgm:pt modelId="{6EAF1DB7-8135-4046-AF3C-A09E7B502A4E}" type="pres">
      <dgm:prSet presAssocID="{A50D0C62-FF3C-49D4-88AA-0BF0E8C4B840}" presName="compNode" presStyleCnt="0"/>
      <dgm:spPr/>
    </dgm:pt>
    <dgm:pt modelId="{CD7552BA-B523-4E23-986A-2BB9265E142B}" type="pres">
      <dgm:prSet presAssocID="{A50D0C62-FF3C-49D4-88AA-0BF0E8C4B840}"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Key"/>
        </a:ext>
      </dgm:extLst>
    </dgm:pt>
    <dgm:pt modelId="{13401F6F-B4F0-4115-A57E-DFBCA3E20CC5}" type="pres">
      <dgm:prSet presAssocID="{A50D0C62-FF3C-49D4-88AA-0BF0E8C4B840}" presName="spaceRect" presStyleCnt="0"/>
      <dgm:spPr/>
    </dgm:pt>
    <dgm:pt modelId="{DF5FDCFC-86E0-4750-9D09-5B0ECCC03107}" type="pres">
      <dgm:prSet presAssocID="{A50D0C62-FF3C-49D4-88AA-0BF0E8C4B840}" presName="textRect" presStyleLbl="revTx" presStyleIdx="1" presStyleCnt="8">
        <dgm:presLayoutVars>
          <dgm:chMax val="1"/>
          <dgm:chPref val="1"/>
        </dgm:presLayoutVars>
      </dgm:prSet>
      <dgm:spPr/>
    </dgm:pt>
    <dgm:pt modelId="{86950025-2050-48DB-9C25-AAA5354007E3}" type="pres">
      <dgm:prSet presAssocID="{83EFAFFB-B455-4B03-B5D4-971B162E189B}" presName="sibTrans" presStyleCnt="0"/>
      <dgm:spPr/>
    </dgm:pt>
    <dgm:pt modelId="{8B60A5E1-5C00-430C-9557-781F74E1A21A}" type="pres">
      <dgm:prSet presAssocID="{6CCBEACF-6B09-49FD-B43E-02C174761C0B}" presName="compNode" presStyleCnt="0"/>
      <dgm:spPr/>
    </dgm:pt>
    <dgm:pt modelId="{A5AEC0EA-78F6-4865-AA46-56B0285DE850}" type="pres">
      <dgm:prSet presAssocID="{6CCBEACF-6B09-49FD-B43E-02C174761C0B}" presName="iconRect" presStyleLbl="node1" presStyleIdx="2" presStyleCnt="8"/>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Electrician"/>
        </a:ext>
      </dgm:extLst>
    </dgm:pt>
    <dgm:pt modelId="{61C53CB8-295F-4287-B2D8-122A59B1D0D8}" type="pres">
      <dgm:prSet presAssocID="{6CCBEACF-6B09-49FD-B43E-02C174761C0B}" presName="spaceRect" presStyleCnt="0"/>
      <dgm:spPr/>
    </dgm:pt>
    <dgm:pt modelId="{D65E1C33-9C54-4BEB-A94E-B4BAD7D05B7D}" type="pres">
      <dgm:prSet presAssocID="{6CCBEACF-6B09-49FD-B43E-02C174761C0B}" presName="textRect" presStyleLbl="revTx" presStyleIdx="2" presStyleCnt="8">
        <dgm:presLayoutVars>
          <dgm:chMax val="1"/>
          <dgm:chPref val="1"/>
        </dgm:presLayoutVars>
      </dgm:prSet>
      <dgm:spPr/>
    </dgm:pt>
    <dgm:pt modelId="{A70561BD-6852-4F60-9F0D-D749752A42E5}" type="pres">
      <dgm:prSet presAssocID="{A7A27356-17FD-4B45-8922-3F3D2236BCD4}" presName="sibTrans" presStyleCnt="0"/>
      <dgm:spPr/>
    </dgm:pt>
    <dgm:pt modelId="{89471F8A-62C6-4331-AB2B-FBBCF97DBD38}" type="pres">
      <dgm:prSet presAssocID="{B0A35AA9-8E53-4031-ABA2-39818D4349FE}" presName="compNode" presStyleCnt="0"/>
      <dgm:spPr/>
    </dgm:pt>
    <dgm:pt modelId="{599217BC-6562-47C4-A11A-EA4D8E5A219F}" type="pres">
      <dgm:prSet presAssocID="{B0A35AA9-8E53-4031-ABA2-39818D4349FE}"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Tools"/>
        </a:ext>
      </dgm:extLst>
    </dgm:pt>
    <dgm:pt modelId="{A28C446A-55F2-4749-90D3-4D20C209C0F5}" type="pres">
      <dgm:prSet presAssocID="{B0A35AA9-8E53-4031-ABA2-39818D4349FE}" presName="spaceRect" presStyleCnt="0"/>
      <dgm:spPr/>
    </dgm:pt>
    <dgm:pt modelId="{81899389-FD3D-453D-9768-15FF644ABD3A}" type="pres">
      <dgm:prSet presAssocID="{B0A35AA9-8E53-4031-ABA2-39818D4349FE}" presName="textRect" presStyleLbl="revTx" presStyleIdx="3" presStyleCnt="8">
        <dgm:presLayoutVars>
          <dgm:chMax val="1"/>
          <dgm:chPref val="1"/>
        </dgm:presLayoutVars>
      </dgm:prSet>
      <dgm:spPr/>
    </dgm:pt>
    <dgm:pt modelId="{258D7F6F-4AB3-4FE0-ACDD-1A7C50985751}" type="pres">
      <dgm:prSet presAssocID="{2C68B787-6C58-4F1C-9B5B-8FEE4EA95861}" presName="sibTrans" presStyleCnt="0"/>
      <dgm:spPr/>
    </dgm:pt>
    <dgm:pt modelId="{D1060EAA-06A5-48DE-BD04-CE5F29150340}" type="pres">
      <dgm:prSet presAssocID="{C182C4EE-F205-4575-8DC1-5DDA12CB8551}" presName="compNode" presStyleCnt="0"/>
      <dgm:spPr/>
    </dgm:pt>
    <dgm:pt modelId="{F9B1DFAF-77F5-46DC-8E60-DB72A4B2CABB}" type="pres">
      <dgm:prSet presAssocID="{C182C4EE-F205-4575-8DC1-5DDA12CB8551}"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Construction worker"/>
        </a:ext>
      </dgm:extLst>
    </dgm:pt>
    <dgm:pt modelId="{20E148B3-A7AB-4F29-8437-E19E53D4E0DB}" type="pres">
      <dgm:prSet presAssocID="{C182C4EE-F205-4575-8DC1-5DDA12CB8551}" presName="spaceRect" presStyleCnt="0"/>
      <dgm:spPr/>
    </dgm:pt>
    <dgm:pt modelId="{0DCB3739-5AF6-4E73-84C7-391EF39D037A}" type="pres">
      <dgm:prSet presAssocID="{C182C4EE-F205-4575-8DC1-5DDA12CB8551}" presName="textRect" presStyleLbl="revTx" presStyleIdx="4" presStyleCnt="8">
        <dgm:presLayoutVars>
          <dgm:chMax val="1"/>
          <dgm:chPref val="1"/>
        </dgm:presLayoutVars>
      </dgm:prSet>
      <dgm:spPr/>
    </dgm:pt>
    <dgm:pt modelId="{DC87DB5E-9627-452F-B927-565CECDB997F}" type="pres">
      <dgm:prSet presAssocID="{AC6721D4-51D9-4E80-AB4D-F720C969DA70}" presName="sibTrans" presStyleCnt="0"/>
      <dgm:spPr/>
    </dgm:pt>
    <dgm:pt modelId="{BF84D92E-4910-4680-B5C9-1F7197571EFB}" type="pres">
      <dgm:prSet presAssocID="{A0896D61-B038-4EBF-9A34-6DA6EADA5E4F}" presName="compNode" presStyleCnt="0"/>
      <dgm:spPr/>
    </dgm:pt>
    <dgm:pt modelId="{C5B42EDA-F122-4EE8-9735-5A4AD1728AB1}" type="pres">
      <dgm:prSet presAssocID="{A0896D61-B038-4EBF-9A34-6DA6EADA5E4F}"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Financial"/>
        </a:ext>
      </dgm:extLst>
    </dgm:pt>
    <dgm:pt modelId="{13D041CC-3B00-475E-A118-D6D7902DB7D1}" type="pres">
      <dgm:prSet presAssocID="{A0896D61-B038-4EBF-9A34-6DA6EADA5E4F}" presName="spaceRect" presStyleCnt="0"/>
      <dgm:spPr/>
    </dgm:pt>
    <dgm:pt modelId="{5A67361C-D3AF-4A5B-A3B6-B10A4E46DD07}" type="pres">
      <dgm:prSet presAssocID="{A0896D61-B038-4EBF-9A34-6DA6EADA5E4F}" presName="textRect" presStyleLbl="revTx" presStyleIdx="5" presStyleCnt="8">
        <dgm:presLayoutVars>
          <dgm:chMax val="1"/>
          <dgm:chPref val="1"/>
        </dgm:presLayoutVars>
      </dgm:prSet>
      <dgm:spPr/>
    </dgm:pt>
    <dgm:pt modelId="{EBA72136-92BD-4FC3-B73D-9E12A0158B3C}" type="pres">
      <dgm:prSet presAssocID="{7489B623-1637-43C4-A453-0C0A9546F5B0}" presName="sibTrans" presStyleCnt="0"/>
      <dgm:spPr/>
    </dgm:pt>
    <dgm:pt modelId="{5A7969FF-1FF8-4A7D-9733-5341E586B135}" type="pres">
      <dgm:prSet presAssocID="{F17B1026-CDA9-4722-B2A8-936CB98E0442}" presName="compNode" presStyleCnt="0"/>
      <dgm:spPr/>
    </dgm:pt>
    <dgm:pt modelId="{04D03EBF-D843-4BE5-8FAC-921FC028CBC2}" type="pres">
      <dgm:prSet presAssocID="{F17B1026-CDA9-4722-B2A8-936CB98E0442}" presName="iconRect" presStyleLbl="node1" presStyleIdx="6" presStyleCnt="8"/>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City"/>
        </a:ext>
      </dgm:extLst>
    </dgm:pt>
    <dgm:pt modelId="{B02D04BE-BA1F-47A5-B4BC-504F6EEAE0CE}" type="pres">
      <dgm:prSet presAssocID="{F17B1026-CDA9-4722-B2A8-936CB98E0442}" presName="spaceRect" presStyleCnt="0"/>
      <dgm:spPr/>
    </dgm:pt>
    <dgm:pt modelId="{6EE74FB4-BFB2-4C17-9C78-94C778C14CFC}" type="pres">
      <dgm:prSet presAssocID="{F17B1026-CDA9-4722-B2A8-936CB98E0442}" presName="textRect" presStyleLbl="revTx" presStyleIdx="6" presStyleCnt="8">
        <dgm:presLayoutVars>
          <dgm:chMax val="1"/>
          <dgm:chPref val="1"/>
        </dgm:presLayoutVars>
      </dgm:prSet>
      <dgm:spPr/>
    </dgm:pt>
    <dgm:pt modelId="{2BB413D0-75F2-46B3-900B-799A8B5EAF81}" type="pres">
      <dgm:prSet presAssocID="{D2C1D928-5927-4881-8B0F-8A79BCFB1DF6}" presName="sibTrans" presStyleCnt="0"/>
      <dgm:spPr/>
    </dgm:pt>
    <dgm:pt modelId="{75E52C57-1043-45C1-94F0-71BCD8AAFF05}" type="pres">
      <dgm:prSet presAssocID="{122ACBE6-7FF2-4F81-8E83-3184D599712F}" presName="compNode" presStyleCnt="0"/>
      <dgm:spPr/>
    </dgm:pt>
    <dgm:pt modelId="{97B17D4E-2394-43F0-9520-4FB1A0A4611E}" type="pres">
      <dgm:prSet presAssocID="{122ACBE6-7FF2-4F81-8E83-3184D599712F}"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dgm:spPr>
      <dgm:extLst>
        <a:ext uri="{E40237B7-FDA0-4F09-8148-C483321AD2D9}">
          <dgm14:cNvPr xmlns:dgm14="http://schemas.microsoft.com/office/drawing/2010/diagram" id="0" name="" descr="Park scene"/>
        </a:ext>
      </dgm:extLst>
    </dgm:pt>
    <dgm:pt modelId="{BAE686AD-18F5-44C9-9127-3C969AF957BE}" type="pres">
      <dgm:prSet presAssocID="{122ACBE6-7FF2-4F81-8E83-3184D599712F}" presName="spaceRect" presStyleCnt="0"/>
      <dgm:spPr/>
    </dgm:pt>
    <dgm:pt modelId="{356134B0-618B-499A-8D7D-C2B06C72335F}" type="pres">
      <dgm:prSet presAssocID="{122ACBE6-7FF2-4F81-8E83-3184D599712F}" presName="textRect" presStyleLbl="revTx" presStyleIdx="7" presStyleCnt="8">
        <dgm:presLayoutVars>
          <dgm:chMax val="1"/>
          <dgm:chPref val="1"/>
        </dgm:presLayoutVars>
      </dgm:prSet>
      <dgm:spPr/>
    </dgm:pt>
  </dgm:ptLst>
  <dgm:cxnLst>
    <dgm:cxn modelId="{34372C11-C5FF-4B9C-BF9A-9D636A8B35ED}" type="presOf" srcId="{F17B1026-CDA9-4722-B2A8-936CB98E0442}" destId="{6EE74FB4-BFB2-4C17-9C78-94C778C14CFC}" srcOrd="0" destOrd="0" presId="urn:microsoft.com/office/officeart/2018/2/layout/IconLabelList"/>
    <dgm:cxn modelId="{D29E9B14-8751-41DC-9D50-E6E5A0AC006B}" srcId="{F4C613B8-8C70-413B-9B24-188E039239C2}" destId="{B0A35AA9-8E53-4031-ABA2-39818D4349FE}" srcOrd="3" destOrd="0" parTransId="{19DB4385-6DBE-4503-8866-17B9A2AFB4DC}" sibTransId="{2C68B787-6C58-4F1C-9B5B-8FEE4EA95861}"/>
    <dgm:cxn modelId="{08488A19-FF2D-4078-8150-B6D09F23CFB3}" type="presOf" srcId="{0BBC24F8-811E-45DD-966D-B822ED9836F6}" destId="{8CCB88EE-8991-4E55-B708-2D7F08E76CE1}" srcOrd="0" destOrd="0" presId="urn:microsoft.com/office/officeart/2018/2/layout/IconLabelList"/>
    <dgm:cxn modelId="{90A9602C-5D61-4880-B831-B8B0A1B57EF0}" srcId="{F4C613B8-8C70-413B-9B24-188E039239C2}" destId="{A0896D61-B038-4EBF-9A34-6DA6EADA5E4F}" srcOrd="5" destOrd="0" parTransId="{F6063C17-A575-4145-BD43-4C937A9F8CDD}" sibTransId="{7489B623-1637-43C4-A453-0C0A9546F5B0}"/>
    <dgm:cxn modelId="{FFDE975D-DFBE-4DC6-AD37-7E805E6FDA95}" srcId="{F4C613B8-8C70-413B-9B24-188E039239C2}" destId="{122ACBE6-7FF2-4F81-8E83-3184D599712F}" srcOrd="7" destOrd="0" parTransId="{E61FE8ED-8B74-4597-8C96-27A3D793B893}" sibTransId="{0F6117CF-751F-4D13-89CB-B251AC2B18D9}"/>
    <dgm:cxn modelId="{B972A760-DD70-4F99-8AC5-D2B1CDB5FAE4}" type="presOf" srcId="{C182C4EE-F205-4575-8DC1-5DDA12CB8551}" destId="{0DCB3739-5AF6-4E73-84C7-391EF39D037A}" srcOrd="0" destOrd="0" presId="urn:microsoft.com/office/officeart/2018/2/layout/IconLabelList"/>
    <dgm:cxn modelId="{3F891166-7F31-406F-95DB-B54B1C5C139A}" srcId="{F4C613B8-8C70-413B-9B24-188E039239C2}" destId="{6CCBEACF-6B09-49FD-B43E-02C174761C0B}" srcOrd="2" destOrd="0" parTransId="{CBA53E67-7924-4827-B782-5CCA2C3AB522}" sibTransId="{A7A27356-17FD-4B45-8922-3F3D2236BCD4}"/>
    <dgm:cxn modelId="{C6A9E367-DE72-4FEC-B57F-6103649144A4}" srcId="{F4C613B8-8C70-413B-9B24-188E039239C2}" destId="{A50D0C62-FF3C-49D4-88AA-0BF0E8C4B840}" srcOrd="1" destOrd="0" parTransId="{6E7A034A-3F11-4408-A15F-7EC7FB2706B6}" sibTransId="{83EFAFFB-B455-4B03-B5D4-971B162E189B}"/>
    <dgm:cxn modelId="{5797384D-9BAD-4E36-88D8-FCCF4F8DE465}" type="presOf" srcId="{F4C613B8-8C70-413B-9B24-188E039239C2}" destId="{6E3EFD88-6CEE-4889-AB51-9D2766A9A1FE}" srcOrd="0" destOrd="0" presId="urn:microsoft.com/office/officeart/2018/2/layout/IconLabelList"/>
    <dgm:cxn modelId="{F9F09B55-99FD-4EE6-882B-F48554136F84}" type="presOf" srcId="{A50D0C62-FF3C-49D4-88AA-0BF0E8C4B840}" destId="{DF5FDCFC-86E0-4750-9D09-5B0ECCC03107}" srcOrd="0" destOrd="0" presId="urn:microsoft.com/office/officeart/2018/2/layout/IconLabelList"/>
    <dgm:cxn modelId="{B8FCC07B-17BB-48BA-8CE5-E2095A0BB7D8}" type="presOf" srcId="{122ACBE6-7FF2-4F81-8E83-3184D599712F}" destId="{356134B0-618B-499A-8D7D-C2B06C72335F}" srcOrd="0" destOrd="0" presId="urn:microsoft.com/office/officeart/2018/2/layout/IconLabelList"/>
    <dgm:cxn modelId="{1294FD89-0B06-418D-8631-832BD8FE6EBF}" srcId="{F4C613B8-8C70-413B-9B24-188E039239C2}" destId="{0BBC24F8-811E-45DD-966D-B822ED9836F6}" srcOrd="0" destOrd="0" parTransId="{221A9CE8-2C76-4C65-A9ED-7BEA8A22835D}" sibTransId="{67D52767-6FB1-42B9-BCB7-8AE8AF550F47}"/>
    <dgm:cxn modelId="{48143F9A-76B2-48F7-A2D6-D513D2A02DB0}" srcId="{F4C613B8-8C70-413B-9B24-188E039239C2}" destId="{F17B1026-CDA9-4722-B2A8-936CB98E0442}" srcOrd="6" destOrd="0" parTransId="{C8E454EA-F009-4DC5-B573-38BFF1F0A467}" sibTransId="{D2C1D928-5927-4881-8B0F-8A79BCFB1DF6}"/>
    <dgm:cxn modelId="{458F4A9D-04A5-4FD7-9443-B7C230B3DE95}" type="presOf" srcId="{6CCBEACF-6B09-49FD-B43E-02C174761C0B}" destId="{D65E1C33-9C54-4BEB-A94E-B4BAD7D05B7D}" srcOrd="0" destOrd="0" presId="urn:microsoft.com/office/officeart/2018/2/layout/IconLabelList"/>
    <dgm:cxn modelId="{F97AE6AE-3B49-421E-A13E-B62164909AD6}" type="presOf" srcId="{B0A35AA9-8E53-4031-ABA2-39818D4349FE}" destId="{81899389-FD3D-453D-9768-15FF644ABD3A}" srcOrd="0" destOrd="0" presId="urn:microsoft.com/office/officeart/2018/2/layout/IconLabelList"/>
    <dgm:cxn modelId="{36CEEAC5-DB24-4646-B35A-3962D8CFCB28}" type="presOf" srcId="{A0896D61-B038-4EBF-9A34-6DA6EADA5E4F}" destId="{5A67361C-D3AF-4A5B-A3B6-B10A4E46DD07}" srcOrd="0" destOrd="0" presId="urn:microsoft.com/office/officeart/2018/2/layout/IconLabelList"/>
    <dgm:cxn modelId="{945536F5-BA1E-48AB-B449-8D50D6555C41}" srcId="{F4C613B8-8C70-413B-9B24-188E039239C2}" destId="{C182C4EE-F205-4575-8DC1-5DDA12CB8551}" srcOrd="4" destOrd="0" parTransId="{3D7FAF07-A0D0-42A6-88C6-31E820B11BCB}" sibTransId="{AC6721D4-51D9-4E80-AB4D-F720C969DA70}"/>
    <dgm:cxn modelId="{BC24BCC0-70CA-40D3-B737-B14487A46856}" type="presParOf" srcId="{6E3EFD88-6CEE-4889-AB51-9D2766A9A1FE}" destId="{76D55F28-1310-4318-AB84-C53DAD561070}" srcOrd="0" destOrd="0" presId="urn:microsoft.com/office/officeart/2018/2/layout/IconLabelList"/>
    <dgm:cxn modelId="{10AE5E02-22B4-47C4-B514-20335DC1EB89}" type="presParOf" srcId="{76D55F28-1310-4318-AB84-C53DAD561070}" destId="{85027A46-7D7A-4D6B-B705-80A31C6E8AE2}" srcOrd="0" destOrd="0" presId="urn:microsoft.com/office/officeart/2018/2/layout/IconLabelList"/>
    <dgm:cxn modelId="{BC0C5C87-E953-4B96-97CE-1C39821D360D}" type="presParOf" srcId="{76D55F28-1310-4318-AB84-C53DAD561070}" destId="{FA1DB88D-BC5D-46BE-BA55-4C907E0D1866}" srcOrd="1" destOrd="0" presId="urn:microsoft.com/office/officeart/2018/2/layout/IconLabelList"/>
    <dgm:cxn modelId="{35C70033-5C3B-4BDC-AFF1-F56F5CA2F71C}" type="presParOf" srcId="{76D55F28-1310-4318-AB84-C53DAD561070}" destId="{8CCB88EE-8991-4E55-B708-2D7F08E76CE1}" srcOrd="2" destOrd="0" presId="urn:microsoft.com/office/officeart/2018/2/layout/IconLabelList"/>
    <dgm:cxn modelId="{CD69E29F-0E61-42FA-B9F2-79B330D43FCC}" type="presParOf" srcId="{6E3EFD88-6CEE-4889-AB51-9D2766A9A1FE}" destId="{E91B28E1-EF87-44EF-939B-C491CE2BC719}" srcOrd="1" destOrd="0" presId="urn:microsoft.com/office/officeart/2018/2/layout/IconLabelList"/>
    <dgm:cxn modelId="{E8535679-2C40-4C8F-A3FE-7621E8E9CD8C}" type="presParOf" srcId="{6E3EFD88-6CEE-4889-AB51-9D2766A9A1FE}" destId="{6EAF1DB7-8135-4046-AF3C-A09E7B502A4E}" srcOrd="2" destOrd="0" presId="urn:microsoft.com/office/officeart/2018/2/layout/IconLabelList"/>
    <dgm:cxn modelId="{66BC8392-5B0A-4AC4-BF5D-DEE2F8663DF2}" type="presParOf" srcId="{6EAF1DB7-8135-4046-AF3C-A09E7B502A4E}" destId="{CD7552BA-B523-4E23-986A-2BB9265E142B}" srcOrd="0" destOrd="0" presId="urn:microsoft.com/office/officeart/2018/2/layout/IconLabelList"/>
    <dgm:cxn modelId="{27748C34-8FF7-4C7C-95BB-68B1AFA677C3}" type="presParOf" srcId="{6EAF1DB7-8135-4046-AF3C-A09E7B502A4E}" destId="{13401F6F-B4F0-4115-A57E-DFBCA3E20CC5}" srcOrd="1" destOrd="0" presId="urn:microsoft.com/office/officeart/2018/2/layout/IconLabelList"/>
    <dgm:cxn modelId="{6073DA09-D3FE-4673-B491-5DA651330323}" type="presParOf" srcId="{6EAF1DB7-8135-4046-AF3C-A09E7B502A4E}" destId="{DF5FDCFC-86E0-4750-9D09-5B0ECCC03107}" srcOrd="2" destOrd="0" presId="urn:microsoft.com/office/officeart/2018/2/layout/IconLabelList"/>
    <dgm:cxn modelId="{A1370EF7-CCCC-40ED-9A3B-B27838B0BEC3}" type="presParOf" srcId="{6E3EFD88-6CEE-4889-AB51-9D2766A9A1FE}" destId="{86950025-2050-48DB-9C25-AAA5354007E3}" srcOrd="3" destOrd="0" presId="urn:microsoft.com/office/officeart/2018/2/layout/IconLabelList"/>
    <dgm:cxn modelId="{53C1DFC8-8E43-47BF-B592-FF7D2E2C69E3}" type="presParOf" srcId="{6E3EFD88-6CEE-4889-AB51-9D2766A9A1FE}" destId="{8B60A5E1-5C00-430C-9557-781F74E1A21A}" srcOrd="4" destOrd="0" presId="urn:microsoft.com/office/officeart/2018/2/layout/IconLabelList"/>
    <dgm:cxn modelId="{E483D1CB-4F4F-4446-AF82-55CF0AA95A1E}" type="presParOf" srcId="{8B60A5E1-5C00-430C-9557-781F74E1A21A}" destId="{A5AEC0EA-78F6-4865-AA46-56B0285DE850}" srcOrd="0" destOrd="0" presId="urn:microsoft.com/office/officeart/2018/2/layout/IconLabelList"/>
    <dgm:cxn modelId="{49B1BA78-1B6E-4DC5-8B06-0FFD2EB48C93}" type="presParOf" srcId="{8B60A5E1-5C00-430C-9557-781F74E1A21A}" destId="{61C53CB8-295F-4287-B2D8-122A59B1D0D8}" srcOrd="1" destOrd="0" presId="urn:microsoft.com/office/officeart/2018/2/layout/IconLabelList"/>
    <dgm:cxn modelId="{6348620B-B91A-4258-9D6D-422963A990E4}" type="presParOf" srcId="{8B60A5E1-5C00-430C-9557-781F74E1A21A}" destId="{D65E1C33-9C54-4BEB-A94E-B4BAD7D05B7D}" srcOrd="2" destOrd="0" presId="urn:microsoft.com/office/officeart/2018/2/layout/IconLabelList"/>
    <dgm:cxn modelId="{D02CB56A-61E7-4A04-9837-35F6C930C944}" type="presParOf" srcId="{6E3EFD88-6CEE-4889-AB51-9D2766A9A1FE}" destId="{A70561BD-6852-4F60-9F0D-D749752A42E5}" srcOrd="5" destOrd="0" presId="urn:microsoft.com/office/officeart/2018/2/layout/IconLabelList"/>
    <dgm:cxn modelId="{594D8632-8419-4189-B34B-CF792D300941}" type="presParOf" srcId="{6E3EFD88-6CEE-4889-AB51-9D2766A9A1FE}" destId="{89471F8A-62C6-4331-AB2B-FBBCF97DBD38}" srcOrd="6" destOrd="0" presId="urn:microsoft.com/office/officeart/2018/2/layout/IconLabelList"/>
    <dgm:cxn modelId="{521C7E15-2F2D-485E-B54D-3A9DDFD468DE}" type="presParOf" srcId="{89471F8A-62C6-4331-AB2B-FBBCF97DBD38}" destId="{599217BC-6562-47C4-A11A-EA4D8E5A219F}" srcOrd="0" destOrd="0" presId="urn:microsoft.com/office/officeart/2018/2/layout/IconLabelList"/>
    <dgm:cxn modelId="{C9C77267-4ED6-4F68-92E8-6DAAB452819C}" type="presParOf" srcId="{89471F8A-62C6-4331-AB2B-FBBCF97DBD38}" destId="{A28C446A-55F2-4749-90D3-4D20C209C0F5}" srcOrd="1" destOrd="0" presId="urn:microsoft.com/office/officeart/2018/2/layout/IconLabelList"/>
    <dgm:cxn modelId="{0A1226E7-5C27-4577-B607-261E1C59908E}" type="presParOf" srcId="{89471F8A-62C6-4331-AB2B-FBBCF97DBD38}" destId="{81899389-FD3D-453D-9768-15FF644ABD3A}" srcOrd="2" destOrd="0" presId="urn:microsoft.com/office/officeart/2018/2/layout/IconLabelList"/>
    <dgm:cxn modelId="{E6034A7C-3D20-4311-B933-7B6B5D82DFA6}" type="presParOf" srcId="{6E3EFD88-6CEE-4889-AB51-9D2766A9A1FE}" destId="{258D7F6F-4AB3-4FE0-ACDD-1A7C50985751}" srcOrd="7" destOrd="0" presId="urn:microsoft.com/office/officeart/2018/2/layout/IconLabelList"/>
    <dgm:cxn modelId="{7439EAD1-5381-4A68-AFC9-F28DCCEFB10D}" type="presParOf" srcId="{6E3EFD88-6CEE-4889-AB51-9D2766A9A1FE}" destId="{D1060EAA-06A5-48DE-BD04-CE5F29150340}" srcOrd="8" destOrd="0" presId="urn:microsoft.com/office/officeart/2018/2/layout/IconLabelList"/>
    <dgm:cxn modelId="{58AACFAA-1A52-4C5A-920D-BF663CE372B0}" type="presParOf" srcId="{D1060EAA-06A5-48DE-BD04-CE5F29150340}" destId="{F9B1DFAF-77F5-46DC-8E60-DB72A4B2CABB}" srcOrd="0" destOrd="0" presId="urn:microsoft.com/office/officeart/2018/2/layout/IconLabelList"/>
    <dgm:cxn modelId="{B226FB50-D9A0-40E7-92D3-782E40E369B3}" type="presParOf" srcId="{D1060EAA-06A5-48DE-BD04-CE5F29150340}" destId="{20E148B3-A7AB-4F29-8437-E19E53D4E0DB}" srcOrd="1" destOrd="0" presId="urn:microsoft.com/office/officeart/2018/2/layout/IconLabelList"/>
    <dgm:cxn modelId="{3B0644C5-3111-43D1-9CE8-8389EC8254D1}" type="presParOf" srcId="{D1060EAA-06A5-48DE-BD04-CE5F29150340}" destId="{0DCB3739-5AF6-4E73-84C7-391EF39D037A}" srcOrd="2" destOrd="0" presId="urn:microsoft.com/office/officeart/2018/2/layout/IconLabelList"/>
    <dgm:cxn modelId="{AE7932FC-3625-466F-B3A9-3E45C6146A13}" type="presParOf" srcId="{6E3EFD88-6CEE-4889-AB51-9D2766A9A1FE}" destId="{DC87DB5E-9627-452F-B927-565CECDB997F}" srcOrd="9" destOrd="0" presId="urn:microsoft.com/office/officeart/2018/2/layout/IconLabelList"/>
    <dgm:cxn modelId="{C3FD4FA8-83CE-4C87-AF87-4FA1C1CE6D57}" type="presParOf" srcId="{6E3EFD88-6CEE-4889-AB51-9D2766A9A1FE}" destId="{BF84D92E-4910-4680-B5C9-1F7197571EFB}" srcOrd="10" destOrd="0" presId="urn:microsoft.com/office/officeart/2018/2/layout/IconLabelList"/>
    <dgm:cxn modelId="{A503BA24-AEA6-4485-84FB-370CE48BB268}" type="presParOf" srcId="{BF84D92E-4910-4680-B5C9-1F7197571EFB}" destId="{C5B42EDA-F122-4EE8-9735-5A4AD1728AB1}" srcOrd="0" destOrd="0" presId="urn:microsoft.com/office/officeart/2018/2/layout/IconLabelList"/>
    <dgm:cxn modelId="{0870938E-EBCA-4870-882F-AED711FAAE0F}" type="presParOf" srcId="{BF84D92E-4910-4680-B5C9-1F7197571EFB}" destId="{13D041CC-3B00-475E-A118-D6D7902DB7D1}" srcOrd="1" destOrd="0" presId="urn:microsoft.com/office/officeart/2018/2/layout/IconLabelList"/>
    <dgm:cxn modelId="{21E6A0AA-B3CF-4AD9-A32C-87BDB07410FF}" type="presParOf" srcId="{BF84D92E-4910-4680-B5C9-1F7197571EFB}" destId="{5A67361C-D3AF-4A5B-A3B6-B10A4E46DD07}" srcOrd="2" destOrd="0" presId="urn:microsoft.com/office/officeart/2018/2/layout/IconLabelList"/>
    <dgm:cxn modelId="{B70341AD-1A6F-4DAB-BB55-A8525397ED04}" type="presParOf" srcId="{6E3EFD88-6CEE-4889-AB51-9D2766A9A1FE}" destId="{EBA72136-92BD-4FC3-B73D-9E12A0158B3C}" srcOrd="11" destOrd="0" presId="urn:microsoft.com/office/officeart/2018/2/layout/IconLabelList"/>
    <dgm:cxn modelId="{24C6B182-881B-4F8B-9BE1-D54A56DACBF6}" type="presParOf" srcId="{6E3EFD88-6CEE-4889-AB51-9D2766A9A1FE}" destId="{5A7969FF-1FF8-4A7D-9733-5341E586B135}" srcOrd="12" destOrd="0" presId="urn:microsoft.com/office/officeart/2018/2/layout/IconLabelList"/>
    <dgm:cxn modelId="{EDCC233C-D40B-460C-9E27-8E55E9100D78}" type="presParOf" srcId="{5A7969FF-1FF8-4A7D-9733-5341E586B135}" destId="{04D03EBF-D843-4BE5-8FAC-921FC028CBC2}" srcOrd="0" destOrd="0" presId="urn:microsoft.com/office/officeart/2018/2/layout/IconLabelList"/>
    <dgm:cxn modelId="{DFDCA1CE-32FA-4632-8B81-C9848BA665FF}" type="presParOf" srcId="{5A7969FF-1FF8-4A7D-9733-5341E586B135}" destId="{B02D04BE-BA1F-47A5-B4BC-504F6EEAE0CE}" srcOrd="1" destOrd="0" presId="urn:microsoft.com/office/officeart/2018/2/layout/IconLabelList"/>
    <dgm:cxn modelId="{B8E33F4B-E449-43F7-A606-6A2C7406C311}" type="presParOf" srcId="{5A7969FF-1FF8-4A7D-9733-5341E586B135}" destId="{6EE74FB4-BFB2-4C17-9C78-94C778C14CFC}" srcOrd="2" destOrd="0" presId="urn:microsoft.com/office/officeart/2018/2/layout/IconLabelList"/>
    <dgm:cxn modelId="{9AFD1F04-7E27-4EC0-A489-45FF93613B32}" type="presParOf" srcId="{6E3EFD88-6CEE-4889-AB51-9D2766A9A1FE}" destId="{2BB413D0-75F2-46B3-900B-799A8B5EAF81}" srcOrd="13" destOrd="0" presId="urn:microsoft.com/office/officeart/2018/2/layout/IconLabelList"/>
    <dgm:cxn modelId="{FE8C7231-1D5F-4994-BB83-DBDCAAC1A939}" type="presParOf" srcId="{6E3EFD88-6CEE-4889-AB51-9D2766A9A1FE}" destId="{75E52C57-1043-45C1-94F0-71BCD8AAFF05}" srcOrd="14" destOrd="0" presId="urn:microsoft.com/office/officeart/2018/2/layout/IconLabelList"/>
    <dgm:cxn modelId="{5264C7E6-8DA1-4670-BA51-1D3B60644039}" type="presParOf" srcId="{75E52C57-1043-45C1-94F0-71BCD8AAFF05}" destId="{97B17D4E-2394-43F0-9520-4FB1A0A4611E}" srcOrd="0" destOrd="0" presId="urn:microsoft.com/office/officeart/2018/2/layout/IconLabelList"/>
    <dgm:cxn modelId="{ED625A6A-2627-4D58-B64F-E4E24C0543A4}" type="presParOf" srcId="{75E52C57-1043-45C1-94F0-71BCD8AAFF05}" destId="{BAE686AD-18F5-44C9-9127-3C969AF957BE}" srcOrd="1" destOrd="0" presId="urn:microsoft.com/office/officeart/2018/2/layout/IconLabelList"/>
    <dgm:cxn modelId="{BADAD4B1-692D-4808-ACD8-53626DEEFE64}" type="presParOf" srcId="{75E52C57-1043-45C1-94F0-71BCD8AAFF05}" destId="{356134B0-618B-499A-8D7D-C2B06C72335F}" srcOrd="2" destOrd="0" presId="urn:microsoft.com/office/officeart/2018/2/layout/IconLabelList"/>
  </dgm:cxnLst>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D0435F0F-5C41-41F2-86B5-2024D7046F2E}" type="doc">
      <dgm:prSet loTypeId="urn:microsoft.com/office/officeart/2018/2/layout/IconLabelList" loCatId="icon" qsTypeId="urn:microsoft.com/office/officeart/2005/8/quickstyle/simple5" qsCatId="simple" csTypeId="urn:microsoft.com/office/officeart/2005/8/colors/colorful2" csCatId="colorful" phldr="1"/>
      <dgm:spPr/>
      <dgm:t>
        <a:bodyPr/>
        <a:lstStyle/>
        <a:p>
          <a:endParaRPr lang="en-US"/>
        </a:p>
      </dgm:t>
    </dgm:pt>
    <dgm:pt modelId="{BFB7CAA3-EEFD-4178-B492-0FB79FF612D7}">
      <dgm:prSet custT="1"/>
      <dgm:spPr/>
      <dgm:t>
        <a:bodyPr/>
        <a:lstStyle/>
        <a:p>
          <a:pPr>
            <a:lnSpc>
              <a:spcPct val="100000"/>
            </a:lnSpc>
          </a:pPr>
          <a:r>
            <a:rPr lang="en-US" sz="1800" b="0" i="0" dirty="0">
              <a:latin typeface="Avenir Next LT Pro" panose="020B0504020202020204" pitchFamily="34" charset="77"/>
            </a:rPr>
            <a:t>Benefit Low- and Moderate-Income Persons </a:t>
          </a:r>
        </a:p>
        <a:p>
          <a:pPr>
            <a:lnSpc>
              <a:spcPct val="100000"/>
            </a:lnSpc>
          </a:pPr>
          <a:r>
            <a:rPr lang="en-US" sz="1800" b="0" i="0" dirty="0">
              <a:latin typeface="Avenir Next LT Pro" panose="020B0504020202020204" pitchFamily="34" charset="77"/>
            </a:rPr>
            <a:t>(at least 70% of grant amount)</a:t>
          </a:r>
        </a:p>
      </dgm:t>
    </dgm:pt>
    <dgm:pt modelId="{34DD6AEF-5F39-4980-A716-18405770BB39}" type="parTrans" cxnId="{EE69437B-D1C7-4523-8C9B-90CBB359880E}">
      <dgm:prSet/>
      <dgm:spPr/>
      <dgm:t>
        <a:bodyPr/>
        <a:lstStyle/>
        <a:p>
          <a:endParaRPr lang="en-US" sz="3200" b="0" i="0">
            <a:latin typeface="Avenir Next LT Pro" panose="020B0504020202020204" pitchFamily="34" charset="77"/>
          </a:endParaRPr>
        </a:p>
      </dgm:t>
    </dgm:pt>
    <dgm:pt modelId="{BA6C62A0-CB71-49C5-AEBE-7664A5EEA08C}" type="sibTrans" cxnId="{EE69437B-D1C7-4523-8C9B-90CBB359880E}">
      <dgm:prSet/>
      <dgm:spPr/>
      <dgm:t>
        <a:bodyPr/>
        <a:lstStyle/>
        <a:p>
          <a:endParaRPr lang="en-US" sz="3200" b="0" i="0">
            <a:latin typeface="Avenir Next LT Pro" panose="020B0504020202020204" pitchFamily="34" charset="77"/>
          </a:endParaRPr>
        </a:p>
      </dgm:t>
    </dgm:pt>
    <dgm:pt modelId="{634C0C3B-1059-474C-B413-9210DAE41C42}">
      <dgm:prSet custT="1"/>
      <dgm:spPr/>
      <dgm:t>
        <a:bodyPr/>
        <a:lstStyle/>
        <a:p>
          <a:pPr>
            <a:lnSpc>
              <a:spcPct val="100000"/>
            </a:lnSpc>
          </a:pPr>
          <a:r>
            <a:rPr lang="en-US" sz="1800" b="0" i="0" dirty="0">
              <a:latin typeface="Avenir Next LT Pro" panose="020B0504020202020204" pitchFamily="34" charset="77"/>
            </a:rPr>
            <a:t>Prevent or Eliminate Blight</a:t>
          </a:r>
        </a:p>
        <a:p>
          <a:pPr>
            <a:lnSpc>
              <a:spcPct val="100000"/>
            </a:lnSpc>
          </a:pPr>
          <a:r>
            <a:rPr lang="en-US" sz="1800" b="0" i="0" dirty="0">
              <a:latin typeface="Avenir Next LT Pro" panose="020B0504020202020204" pitchFamily="34" charset="77"/>
            </a:rPr>
            <a:t> (not more than 30% of grant amount)</a:t>
          </a:r>
        </a:p>
      </dgm:t>
    </dgm:pt>
    <dgm:pt modelId="{255C4EF0-93BF-4A7A-AC6F-4C9C4E1F861A}" type="parTrans" cxnId="{F7F9D732-B537-437C-8C1C-1F5768CFA7A9}">
      <dgm:prSet/>
      <dgm:spPr/>
      <dgm:t>
        <a:bodyPr/>
        <a:lstStyle/>
        <a:p>
          <a:endParaRPr lang="en-US" sz="3200" b="0" i="0">
            <a:latin typeface="Avenir Next LT Pro" panose="020B0504020202020204" pitchFamily="34" charset="77"/>
          </a:endParaRPr>
        </a:p>
      </dgm:t>
    </dgm:pt>
    <dgm:pt modelId="{DBB648F1-5A86-4620-84CE-24748B15565C}" type="sibTrans" cxnId="{F7F9D732-B537-437C-8C1C-1F5768CFA7A9}">
      <dgm:prSet/>
      <dgm:spPr/>
      <dgm:t>
        <a:bodyPr/>
        <a:lstStyle/>
        <a:p>
          <a:endParaRPr lang="en-US" sz="3200" b="0" i="0">
            <a:latin typeface="Avenir Next LT Pro" panose="020B0504020202020204" pitchFamily="34" charset="77"/>
          </a:endParaRPr>
        </a:p>
      </dgm:t>
    </dgm:pt>
    <dgm:pt modelId="{13129C43-49A9-4100-9673-90F98AEE38AD}">
      <dgm:prSet custT="1"/>
      <dgm:spPr/>
      <dgm:t>
        <a:bodyPr/>
        <a:lstStyle/>
        <a:p>
          <a:pPr>
            <a:lnSpc>
              <a:spcPct val="100000"/>
            </a:lnSpc>
          </a:pPr>
          <a:r>
            <a:rPr lang="en-US" sz="1800" b="0" i="0" dirty="0">
              <a:latin typeface="Avenir Next LT Pro" panose="020B0504020202020204" pitchFamily="34" charset="77"/>
            </a:rPr>
            <a:t>Urgent Needs </a:t>
          </a:r>
        </a:p>
        <a:p>
          <a:pPr>
            <a:lnSpc>
              <a:spcPct val="100000"/>
            </a:lnSpc>
          </a:pPr>
          <a:r>
            <a:rPr lang="en-US" sz="1800" b="0" i="0" dirty="0">
              <a:latin typeface="Avenir Next LT Pro" panose="020B0504020202020204" pitchFamily="34" charset="77"/>
            </a:rPr>
            <a:t>when health and welfare are threatened</a:t>
          </a:r>
        </a:p>
      </dgm:t>
    </dgm:pt>
    <dgm:pt modelId="{19BD866E-EA6C-42D4-A002-1D44432DEDD9}" type="parTrans" cxnId="{0168080C-D64C-41EF-9E2A-6A9BD22A6C44}">
      <dgm:prSet/>
      <dgm:spPr/>
      <dgm:t>
        <a:bodyPr/>
        <a:lstStyle/>
        <a:p>
          <a:endParaRPr lang="en-US" sz="3200" b="0" i="0">
            <a:latin typeface="Avenir Next LT Pro" panose="020B0504020202020204" pitchFamily="34" charset="77"/>
          </a:endParaRPr>
        </a:p>
      </dgm:t>
    </dgm:pt>
    <dgm:pt modelId="{29122E04-D76D-4A8A-A4BD-1044B3140185}" type="sibTrans" cxnId="{0168080C-D64C-41EF-9E2A-6A9BD22A6C44}">
      <dgm:prSet/>
      <dgm:spPr/>
      <dgm:t>
        <a:bodyPr/>
        <a:lstStyle/>
        <a:p>
          <a:endParaRPr lang="en-US" sz="3200" b="0" i="0">
            <a:latin typeface="Avenir Next LT Pro" panose="020B0504020202020204" pitchFamily="34" charset="77"/>
          </a:endParaRPr>
        </a:p>
      </dgm:t>
    </dgm:pt>
    <dgm:pt modelId="{B45CB34B-54CD-40E2-A752-AFD43F3FA71E}" type="pres">
      <dgm:prSet presAssocID="{D0435F0F-5C41-41F2-86B5-2024D7046F2E}" presName="root" presStyleCnt="0">
        <dgm:presLayoutVars>
          <dgm:dir/>
          <dgm:resizeHandles val="exact"/>
        </dgm:presLayoutVars>
      </dgm:prSet>
      <dgm:spPr/>
    </dgm:pt>
    <dgm:pt modelId="{41AB1097-C031-4EF8-A295-5D75CACAA536}" type="pres">
      <dgm:prSet presAssocID="{BFB7CAA3-EEFD-4178-B492-0FB79FF612D7}" presName="compNode" presStyleCnt="0"/>
      <dgm:spPr/>
    </dgm:pt>
    <dgm:pt modelId="{1BF5413A-4B60-4F8F-A5A0-6F25365A99AB}" type="pres">
      <dgm:prSet presAssocID="{BFB7CAA3-EEFD-4178-B492-0FB79FF612D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Family with two children"/>
        </a:ext>
      </dgm:extLst>
    </dgm:pt>
    <dgm:pt modelId="{C730309A-C94D-40EF-9264-D789B3588EAB}" type="pres">
      <dgm:prSet presAssocID="{BFB7CAA3-EEFD-4178-B492-0FB79FF612D7}" presName="spaceRect" presStyleCnt="0"/>
      <dgm:spPr/>
    </dgm:pt>
    <dgm:pt modelId="{EEF04CEF-79FC-4444-87AA-4C6AD7109703}" type="pres">
      <dgm:prSet presAssocID="{BFB7CAA3-EEFD-4178-B492-0FB79FF612D7}" presName="textRect" presStyleLbl="revTx" presStyleIdx="0" presStyleCnt="3">
        <dgm:presLayoutVars>
          <dgm:chMax val="1"/>
          <dgm:chPref val="1"/>
        </dgm:presLayoutVars>
      </dgm:prSet>
      <dgm:spPr/>
    </dgm:pt>
    <dgm:pt modelId="{EC1BF637-5B6B-4A64-B275-1CA9A93BFB5B}" type="pres">
      <dgm:prSet presAssocID="{BA6C62A0-CB71-49C5-AEBE-7664A5EEA08C}" presName="sibTrans" presStyleCnt="0"/>
      <dgm:spPr/>
    </dgm:pt>
    <dgm:pt modelId="{44819A8C-D0E9-492D-B1C7-0074930BB440}" type="pres">
      <dgm:prSet presAssocID="{634C0C3B-1059-474C-B413-9210DAE41C42}" presName="compNode" presStyleCnt="0"/>
      <dgm:spPr/>
    </dgm:pt>
    <dgm:pt modelId="{A0C5249B-825F-49A4-9B26-4857117365D4}" type="pres">
      <dgm:prSet presAssocID="{634C0C3B-1059-474C-B413-9210DAE41C4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Home"/>
        </a:ext>
      </dgm:extLst>
    </dgm:pt>
    <dgm:pt modelId="{EEF19294-82F8-4483-A304-364E25D9A699}" type="pres">
      <dgm:prSet presAssocID="{634C0C3B-1059-474C-B413-9210DAE41C42}" presName="spaceRect" presStyleCnt="0"/>
      <dgm:spPr/>
    </dgm:pt>
    <dgm:pt modelId="{2586128E-2DF9-4C7E-95F1-99020C96E155}" type="pres">
      <dgm:prSet presAssocID="{634C0C3B-1059-474C-B413-9210DAE41C42}" presName="textRect" presStyleLbl="revTx" presStyleIdx="1" presStyleCnt="3">
        <dgm:presLayoutVars>
          <dgm:chMax val="1"/>
          <dgm:chPref val="1"/>
        </dgm:presLayoutVars>
      </dgm:prSet>
      <dgm:spPr/>
    </dgm:pt>
    <dgm:pt modelId="{B422122D-7578-47E4-A589-F3481DFE9858}" type="pres">
      <dgm:prSet presAssocID="{DBB648F1-5A86-4620-84CE-24748B15565C}" presName="sibTrans" presStyleCnt="0"/>
      <dgm:spPr/>
    </dgm:pt>
    <dgm:pt modelId="{EEE5A0FB-0439-4850-BE9E-383A183A4BC3}" type="pres">
      <dgm:prSet presAssocID="{13129C43-49A9-4100-9673-90F98AEE38AD}" presName="compNode" presStyleCnt="0"/>
      <dgm:spPr/>
    </dgm:pt>
    <dgm:pt modelId="{7B58BC33-520A-4700-B7E3-E2AA77E14142}" type="pres">
      <dgm:prSet presAssocID="{13129C43-49A9-4100-9673-90F98AEE38A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dical"/>
        </a:ext>
      </dgm:extLst>
    </dgm:pt>
    <dgm:pt modelId="{DDC513B2-FBB9-462A-9F6C-1DAF2E81BF6A}" type="pres">
      <dgm:prSet presAssocID="{13129C43-49A9-4100-9673-90F98AEE38AD}" presName="spaceRect" presStyleCnt="0"/>
      <dgm:spPr/>
    </dgm:pt>
    <dgm:pt modelId="{2B5BFE43-41CF-49F7-B245-835791119515}" type="pres">
      <dgm:prSet presAssocID="{13129C43-49A9-4100-9673-90F98AEE38AD}" presName="textRect" presStyleLbl="revTx" presStyleIdx="2" presStyleCnt="3">
        <dgm:presLayoutVars>
          <dgm:chMax val="1"/>
          <dgm:chPref val="1"/>
        </dgm:presLayoutVars>
      </dgm:prSet>
      <dgm:spPr/>
    </dgm:pt>
  </dgm:ptLst>
  <dgm:cxnLst>
    <dgm:cxn modelId="{0168080C-D64C-41EF-9E2A-6A9BD22A6C44}" srcId="{D0435F0F-5C41-41F2-86B5-2024D7046F2E}" destId="{13129C43-49A9-4100-9673-90F98AEE38AD}" srcOrd="2" destOrd="0" parTransId="{19BD866E-EA6C-42D4-A002-1D44432DEDD9}" sibTransId="{29122E04-D76D-4A8A-A4BD-1044B3140185}"/>
    <dgm:cxn modelId="{F7F9D732-B537-437C-8C1C-1F5768CFA7A9}" srcId="{D0435F0F-5C41-41F2-86B5-2024D7046F2E}" destId="{634C0C3B-1059-474C-B413-9210DAE41C42}" srcOrd="1" destOrd="0" parTransId="{255C4EF0-93BF-4A7A-AC6F-4C9C4E1F861A}" sibTransId="{DBB648F1-5A86-4620-84CE-24748B15565C}"/>
    <dgm:cxn modelId="{069EBE3A-8C42-42C2-B527-9AE4E709DA3B}" type="presOf" srcId="{BFB7CAA3-EEFD-4178-B492-0FB79FF612D7}" destId="{EEF04CEF-79FC-4444-87AA-4C6AD7109703}" srcOrd="0" destOrd="0" presId="urn:microsoft.com/office/officeart/2018/2/layout/IconLabelList"/>
    <dgm:cxn modelId="{A189E250-E568-4E44-90DA-6169152FF082}" type="presOf" srcId="{D0435F0F-5C41-41F2-86B5-2024D7046F2E}" destId="{B45CB34B-54CD-40E2-A752-AFD43F3FA71E}" srcOrd="0" destOrd="0" presId="urn:microsoft.com/office/officeart/2018/2/layout/IconLabelList"/>
    <dgm:cxn modelId="{EE69437B-D1C7-4523-8C9B-90CBB359880E}" srcId="{D0435F0F-5C41-41F2-86B5-2024D7046F2E}" destId="{BFB7CAA3-EEFD-4178-B492-0FB79FF612D7}" srcOrd="0" destOrd="0" parTransId="{34DD6AEF-5F39-4980-A716-18405770BB39}" sibTransId="{BA6C62A0-CB71-49C5-AEBE-7664A5EEA08C}"/>
    <dgm:cxn modelId="{BD045F8A-9261-4C18-BFEC-C50F42234EF5}" type="presOf" srcId="{13129C43-49A9-4100-9673-90F98AEE38AD}" destId="{2B5BFE43-41CF-49F7-B245-835791119515}" srcOrd="0" destOrd="0" presId="urn:microsoft.com/office/officeart/2018/2/layout/IconLabelList"/>
    <dgm:cxn modelId="{E93939BB-C906-4C67-8EE5-C95A293B733C}" type="presOf" srcId="{634C0C3B-1059-474C-B413-9210DAE41C42}" destId="{2586128E-2DF9-4C7E-95F1-99020C96E155}" srcOrd="0" destOrd="0" presId="urn:microsoft.com/office/officeart/2018/2/layout/IconLabelList"/>
    <dgm:cxn modelId="{98C9B674-4DF8-4D4A-862B-38BB274884E2}" type="presParOf" srcId="{B45CB34B-54CD-40E2-A752-AFD43F3FA71E}" destId="{41AB1097-C031-4EF8-A295-5D75CACAA536}" srcOrd="0" destOrd="0" presId="urn:microsoft.com/office/officeart/2018/2/layout/IconLabelList"/>
    <dgm:cxn modelId="{8C0B2B2E-7317-4B17-925F-7440E8F0CEA3}" type="presParOf" srcId="{41AB1097-C031-4EF8-A295-5D75CACAA536}" destId="{1BF5413A-4B60-4F8F-A5A0-6F25365A99AB}" srcOrd="0" destOrd="0" presId="urn:microsoft.com/office/officeart/2018/2/layout/IconLabelList"/>
    <dgm:cxn modelId="{F92539AF-2474-4165-A450-FDDEBB3CEF4F}" type="presParOf" srcId="{41AB1097-C031-4EF8-A295-5D75CACAA536}" destId="{C730309A-C94D-40EF-9264-D789B3588EAB}" srcOrd="1" destOrd="0" presId="urn:microsoft.com/office/officeart/2018/2/layout/IconLabelList"/>
    <dgm:cxn modelId="{6BA09E31-EDEE-481A-B78A-7EA937DDBF94}" type="presParOf" srcId="{41AB1097-C031-4EF8-A295-5D75CACAA536}" destId="{EEF04CEF-79FC-4444-87AA-4C6AD7109703}" srcOrd="2" destOrd="0" presId="urn:microsoft.com/office/officeart/2018/2/layout/IconLabelList"/>
    <dgm:cxn modelId="{EEE87757-ACE7-448C-8FC5-2ED1C2323CB5}" type="presParOf" srcId="{B45CB34B-54CD-40E2-A752-AFD43F3FA71E}" destId="{EC1BF637-5B6B-4A64-B275-1CA9A93BFB5B}" srcOrd="1" destOrd="0" presId="urn:microsoft.com/office/officeart/2018/2/layout/IconLabelList"/>
    <dgm:cxn modelId="{15A2A952-6691-448F-A91C-10B1DEFAFB34}" type="presParOf" srcId="{B45CB34B-54CD-40E2-A752-AFD43F3FA71E}" destId="{44819A8C-D0E9-492D-B1C7-0074930BB440}" srcOrd="2" destOrd="0" presId="urn:microsoft.com/office/officeart/2018/2/layout/IconLabelList"/>
    <dgm:cxn modelId="{FEA513B4-0226-4C99-8CF9-BC0513907494}" type="presParOf" srcId="{44819A8C-D0E9-492D-B1C7-0074930BB440}" destId="{A0C5249B-825F-49A4-9B26-4857117365D4}" srcOrd="0" destOrd="0" presId="urn:microsoft.com/office/officeart/2018/2/layout/IconLabelList"/>
    <dgm:cxn modelId="{0A8BC7A1-5A74-479A-9082-1883C11E0716}" type="presParOf" srcId="{44819A8C-D0E9-492D-B1C7-0074930BB440}" destId="{EEF19294-82F8-4483-A304-364E25D9A699}" srcOrd="1" destOrd="0" presId="urn:microsoft.com/office/officeart/2018/2/layout/IconLabelList"/>
    <dgm:cxn modelId="{4FEE0730-3E85-42EC-812C-752FFBC820E1}" type="presParOf" srcId="{44819A8C-D0E9-492D-B1C7-0074930BB440}" destId="{2586128E-2DF9-4C7E-95F1-99020C96E155}" srcOrd="2" destOrd="0" presId="urn:microsoft.com/office/officeart/2018/2/layout/IconLabelList"/>
    <dgm:cxn modelId="{221A5B2C-AC4D-442E-8490-12DB216B5267}" type="presParOf" srcId="{B45CB34B-54CD-40E2-A752-AFD43F3FA71E}" destId="{B422122D-7578-47E4-A589-F3481DFE9858}" srcOrd="3" destOrd="0" presId="urn:microsoft.com/office/officeart/2018/2/layout/IconLabelList"/>
    <dgm:cxn modelId="{EC055AD9-8FA2-4072-8835-CF2738052652}" type="presParOf" srcId="{B45CB34B-54CD-40E2-A752-AFD43F3FA71E}" destId="{EEE5A0FB-0439-4850-BE9E-383A183A4BC3}" srcOrd="4" destOrd="0" presId="urn:microsoft.com/office/officeart/2018/2/layout/IconLabelList"/>
    <dgm:cxn modelId="{DF47138E-FC13-4D58-A694-4CF1E7359149}" type="presParOf" srcId="{EEE5A0FB-0439-4850-BE9E-383A183A4BC3}" destId="{7B58BC33-520A-4700-B7E3-E2AA77E14142}" srcOrd="0" destOrd="0" presId="urn:microsoft.com/office/officeart/2018/2/layout/IconLabelList"/>
    <dgm:cxn modelId="{DA1F4B8F-2CED-4B52-9CE9-1FB0DA3A91E9}" type="presParOf" srcId="{EEE5A0FB-0439-4850-BE9E-383A183A4BC3}" destId="{DDC513B2-FBB9-462A-9F6C-1DAF2E81BF6A}" srcOrd="1" destOrd="0" presId="urn:microsoft.com/office/officeart/2018/2/layout/IconLabelList"/>
    <dgm:cxn modelId="{FA18D9FF-02A6-401A-B302-35BFE375F55E}" type="presParOf" srcId="{EEE5A0FB-0439-4850-BE9E-383A183A4BC3}" destId="{2B5BFE43-41CF-49F7-B245-835791119515}" srcOrd="2" destOrd="0" presId="urn:microsoft.com/office/officeart/2018/2/layout/IconLabelLis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7B095-EFA5-4ADA-A502-B46EFE827D1E}">
      <dsp:nvSpPr>
        <dsp:cNvPr id="0" name=""/>
        <dsp:cNvSpPr/>
      </dsp:nvSpPr>
      <dsp:spPr>
        <a:xfrm>
          <a:off x="377190" y="3160"/>
          <a:ext cx="2907506" cy="174450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a:t>Arts for Learning</a:t>
          </a:r>
          <a:endParaRPr lang="en-US" sz="3500" kern="1200"/>
        </a:p>
      </dsp:txBody>
      <dsp:txXfrm>
        <a:off x="377190" y="3160"/>
        <a:ext cx="2907506" cy="1744503"/>
      </dsp:txXfrm>
    </dsp:sp>
    <dsp:sp modelId="{CB1AAD45-D190-4EC7-8068-F93DCB5A4AC6}">
      <dsp:nvSpPr>
        <dsp:cNvPr id="0" name=""/>
        <dsp:cNvSpPr/>
      </dsp:nvSpPr>
      <dsp:spPr>
        <a:xfrm>
          <a:off x="3575446" y="3160"/>
          <a:ext cx="2907506" cy="1744503"/>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a:t>Hamden Police Activity League</a:t>
          </a:r>
          <a:endParaRPr lang="en-US" sz="3500" kern="1200"/>
        </a:p>
      </dsp:txBody>
      <dsp:txXfrm>
        <a:off x="3575446" y="3160"/>
        <a:ext cx="2907506" cy="1744503"/>
      </dsp:txXfrm>
    </dsp:sp>
    <dsp:sp modelId="{F5924C58-7A7F-4072-A9E9-25F5F43953B3}">
      <dsp:nvSpPr>
        <dsp:cNvPr id="0" name=""/>
        <dsp:cNvSpPr/>
      </dsp:nvSpPr>
      <dsp:spPr>
        <a:xfrm>
          <a:off x="6773703" y="3160"/>
          <a:ext cx="2907506" cy="1744503"/>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a:t>Mount Zion Seventh Day Adventist </a:t>
          </a:r>
          <a:endParaRPr lang="en-US" sz="3500" kern="1200"/>
        </a:p>
      </dsp:txBody>
      <dsp:txXfrm>
        <a:off x="6773703" y="3160"/>
        <a:ext cx="2907506" cy="1744503"/>
      </dsp:txXfrm>
    </dsp:sp>
    <dsp:sp modelId="{1F8D023D-6EEC-49F2-BC1E-92ECCF488787}">
      <dsp:nvSpPr>
        <dsp:cNvPr id="0" name=""/>
        <dsp:cNvSpPr/>
      </dsp:nvSpPr>
      <dsp:spPr>
        <a:xfrm>
          <a:off x="377190" y="2038415"/>
          <a:ext cx="2907506" cy="1744503"/>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a:t>New Haven Home Ownership</a:t>
          </a:r>
          <a:endParaRPr lang="en-US" sz="3500" kern="1200"/>
        </a:p>
      </dsp:txBody>
      <dsp:txXfrm>
        <a:off x="377190" y="2038415"/>
        <a:ext cx="2907506" cy="1744503"/>
      </dsp:txXfrm>
    </dsp:sp>
    <dsp:sp modelId="{4DFE95A2-828F-42EE-B7C1-81B9850420F0}">
      <dsp:nvSpPr>
        <dsp:cNvPr id="0" name=""/>
        <dsp:cNvSpPr/>
      </dsp:nvSpPr>
      <dsp:spPr>
        <a:xfrm>
          <a:off x="3575446" y="2038415"/>
          <a:ext cx="2907506" cy="1744503"/>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b="1" kern="1200" dirty="0"/>
            <a:t>New Life</a:t>
          </a:r>
          <a:endParaRPr lang="en-US" sz="3500" kern="1200" dirty="0"/>
        </a:p>
      </dsp:txBody>
      <dsp:txXfrm>
        <a:off x="3575446" y="2038415"/>
        <a:ext cx="2907506" cy="1744503"/>
      </dsp:txXfrm>
    </dsp:sp>
    <dsp:sp modelId="{42E7A528-1E70-4504-8684-1B33E696FFE5}">
      <dsp:nvSpPr>
        <dsp:cNvPr id="0" name=""/>
        <dsp:cNvSpPr/>
      </dsp:nvSpPr>
      <dsp:spPr>
        <a:xfrm>
          <a:off x="6773703" y="2038415"/>
          <a:ext cx="2907506" cy="174450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The Green Peacock</a:t>
          </a:r>
        </a:p>
      </dsp:txBody>
      <dsp:txXfrm>
        <a:off x="6773703" y="2038415"/>
        <a:ext cx="2907506" cy="17445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27A46-7D7A-4D6B-B705-80A31C6E8AE2}">
      <dsp:nvSpPr>
        <dsp:cNvPr id="0" name=""/>
        <dsp:cNvSpPr/>
      </dsp:nvSpPr>
      <dsp:spPr>
        <a:xfrm>
          <a:off x="639061" y="488572"/>
          <a:ext cx="639140" cy="6391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8CCB88EE-8991-4E55-B708-2D7F08E76CE1}">
      <dsp:nvSpPr>
        <dsp:cNvPr id="0" name=""/>
        <dsp:cNvSpPr/>
      </dsp:nvSpPr>
      <dsp:spPr>
        <a:xfrm>
          <a:off x="248475" y="1383173"/>
          <a:ext cx="1420312" cy="568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i="0" kern="1200" dirty="0">
              <a:latin typeface="Avenir Next LT Pro" panose="020B0504020202020204" pitchFamily="34" charset="77"/>
            </a:rPr>
            <a:t>Housing Rehabilitation</a:t>
          </a:r>
        </a:p>
      </dsp:txBody>
      <dsp:txXfrm>
        <a:off x="248475" y="1383173"/>
        <a:ext cx="1420312" cy="568125"/>
      </dsp:txXfrm>
    </dsp:sp>
    <dsp:sp modelId="{CD7552BA-B523-4E23-986A-2BB9265E142B}">
      <dsp:nvSpPr>
        <dsp:cNvPr id="0" name=""/>
        <dsp:cNvSpPr/>
      </dsp:nvSpPr>
      <dsp:spPr>
        <a:xfrm>
          <a:off x="2307928" y="488572"/>
          <a:ext cx="639140" cy="6391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DF5FDCFC-86E0-4750-9D09-5B0ECCC03107}">
      <dsp:nvSpPr>
        <dsp:cNvPr id="0" name=""/>
        <dsp:cNvSpPr/>
      </dsp:nvSpPr>
      <dsp:spPr>
        <a:xfrm>
          <a:off x="1917342" y="1383173"/>
          <a:ext cx="1420312" cy="568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i="0" kern="1200" dirty="0">
              <a:latin typeface="Avenir Next LT Pro" panose="020B0504020202020204" pitchFamily="34" charset="77"/>
            </a:rPr>
            <a:t>Homeownership Assistance</a:t>
          </a:r>
        </a:p>
      </dsp:txBody>
      <dsp:txXfrm>
        <a:off x="1917342" y="1383173"/>
        <a:ext cx="1420312" cy="568125"/>
      </dsp:txXfrm>
    </dsp:sp>
    <dsp:sp modelId="{A5AEC0EA-78F6-4865-AA46-56B0285DE850}">
      <dsp:nvSpPr>
        <dsp:cNvPr id="0" name=""/>
        <dsp:cNvSpPr/>
      </dsp:nvSpPr>
      <dsp:spPr>
        <a:xfrm>
          <a:off x="3976796" y="488572"/>
          <a:ext cx="639140" cy="63914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D65E1C33-9C54-4BEB-A94E-B4BAD7D05B7D}">
      <dsp:nvSpPr>
        <dsp:cNvPr id="0" name=""/>
        <dsp:cNvSpPr/>
      </dsp:nvSpPr>
      <dsp:spPr>
        <a:xfrm>
          <a:off x="3586210" y="1383173"/>
          <a:ext cx="1420312" cy="568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i="0" kern="1200" dirty="0">
              <a:latin typeface="Avenir Next LT Pro" panose="020B0504020202020204" pitchFamily="34" charset="77"/>
            </a:rPr>
            <a:t>Public Facilities and Improvements</a:t>
          </a:r>
        </a:p>
      </dsp:txBody>
      <dsp:txXfrm>
        <a:off x="3586210" y="1383173"/>
        <a:ext cx="1420312" cy="568125"/>
      </dsp:txXfrm>
    </dsp:sp>
    <dsp:sp modelId="{599217BC-6562-47C4-A11A-EA4D8E5A219F}">
      <dsp:nvSpPr>
        <dsp:cNvPr id="0" name=""/>
        <dsp:cNvSpPr/>
      </dsp:nvSpPr>
      <dsp:spPr>
        <a:xfrm>
          <a:off x="5645663" y="488572"/>
          <a:ext cx="639140" cy="63914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81899389-FD3D-453D-9768-15FF644ABD3A}">
      <dsp:nvSpPr>
        <dsp:cNvPr id="0" name=""/>
        <dsp:cNvSpPr/>
      </dsp:nvSpPr>
      <dsp:spPr>
        <a:xfrm>
          <a:off x="5255077" y="1383173"/>
          <a:ext cx="1420312" cy="568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i="0" kern="1200" dirty="0">
              <a:latin typeface="Avenir Next LT Pro" panose="020B0504020202020204" pitchFamily="34" charset="77"/>
            </a:rPr>
            <a:t>Blight Removal Demolition/Site Preparation</a:t>
          </a:r>
        </a:p>
      </dsp:txBody>
      <dsp:txXfrm>
        <a:off x="5255077" y="1383173"/>
        <a:ext cx="1420312" cy="568125"/>
      </dsp:txXfrm>
    </dsp:sp>
    <dsp:sp modelId="{F9B1DFAF-77F5-46DC-8E60-DB72A4B2CABB}">
      <dsp:nvSpPr>
        <dsp:cNvPr id="0" name=""/>
        <dsp:cNvSpPr/>
      </dsp:nvSpPr>
      <dsp:spPr>
        <a:xfrm>
          <a:off x="7314530" y="488572"/>
          <a:ext cx="639140" cy="63914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0DCB3739-5AF6-4E73-84C7-391EF39D037A}">
      <dsp:nvSpPr>
        <dsp:cNvPr id="0" name=""/>
        <dsp:cNvSpPr/>
      </dsp:nvSpPr>
      <dsp:spPr>
        <a:xfrm>
          <a:off x="6923944" y="1383173"/>
          <a:ext cx="1420312" cy="568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i="0" kern="1200" dirty="0">
              <a:latin typeface="Avenir Next LT Pro" panose="020B0504020202020204" pitchFamily="34" charset="77"/>
            </a:rPr>
            <a:t>Code Enforcement</a:t>
          </a:r>
        </a:p>
      </dsp:txBody>
      <dsp:txXfrm>
        <a:off x="6923944" y="1383173"/>
        <a:ext cx="1420312" cy="568125"/>
      </dsp:txXfrm>
    </dsp:sp>
    <dsp:sp modelId="{C5B42EDA-F122-4EE8-9735-5A4AD1728AB1}">
      <dsp:nvSpPr>
        <dsp:cNvPr id="0" name=""/>
        <dsp:cNvSpPr/>
      </dsp:nvSpPr>
      <dsp:spPr>
        <a:xfrm>
          <a:off x="8983397" y="488572"/>
          <a:ext cx="639140" cy="63914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5A67361C-D3AF-4A5B-A3B6-B10A4E46DD07}">
      <dsp:nvSpPr>
        <dsp:cNvPr id="0" name=""/>
        <dsp:cNvSpPr/>
      </dsp:nvSpPr>
      <dsp:spPr>
        <a:xfrm>
          <a:off x="8592811" y="1383173"/>
          <a:ext cx="1420312" cy="568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i="0" kern="1200" dirty="0">
              <a:latin typeface="Avenir Next LT Pro" panose="020B0504020202020204" pitchFamily="34" charset="77"/>
            </a:rPr>
            <a:t>Economic Development</a:t>
          </a:r>
        </a:p>
      </dsp:txBody>
      <dsp:txXfrm>
        <a:off x="8592811" y="1383173"/>
        <a:ext cx="1420312" cy="568125"/>
      </dsp:txXfrm>
    </dsp:sp>
    <dsp:sp modelId="{04D03EBF-D843-4BE5-8FAC-921FC028CBC2}">
      <dsp:nvSpPr>
        <dsp:cNvPr id="0" name=""/>
        <dsp:cNvSpPr/>
      </dsp:nvSpPr>
      <dsp:spPr>
        <a:xfrm>
          <a:off x="3976796" y="2306376"/>
          <a:ext cx="639140" cy="639140"/>
        </a:xfrm>
        <a:prstGeom prst="rect">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6EE74FB4-BFB2-4C17-9C78-94C778C14CFC}">
      <dsp:nvSpPr>
        <dsp:cNvPr id="0" name=""/>
        <dsp:cNvSpPr/>
      </dsp:nvSpPr>
      <dsp:spPr>
        <a:xfrm>
          <a:off x="3586210" y="3200977"/>
          <a:ext cx="1420312" cy="568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i="0" kern="1200" dirty="0">
              <a:latin typeface="Avenir Next LT Pro" panose="020B0504020202020204" pitchFamily="34" charset="77"/>
            </a:rPr>
            <a:t>Acquisition / Disposition of Real Property</a:t>
          </a:r>
        </a:p>
      </dsp:txBody>
      <dsp:txXfrm>
        <a:off x="3586210" y="3200977"/>
        <a:ext cx="1420312" cy="568125"/>
      </dsp:txXfrm>
    </dsp:sp>
    <dsp:sp modelId="{97B17D4E-2394-43F0-9520-4FB1A0A4611E}">
      <dsp:nvSpPr>
        <dsp:cNvPr id="0" name=""/>
        <dsp:cNvSpPr/>
      </dsp:nvSpPr>
      <dsp:spPr>
        <a:xfrm>
          <a:off x="5645663" y="2306376"/>
          <a:ext cx="639140" cy="639140"/>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356134B0-618B-499A-8D7D-C2B06C72335F}">
      <dsp:nvSpPr>
        <dsp:cNvPr id="0" name=""/>
        <dsp:cNvSpPr/>
      </dsp:nvSpPr>
      <dsp:spPr>
        <a:xfrm>
          <a:off x="5255077" y="3200977"/>
          <a:ext cx="1420312" cy="568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i="0" kern="1200" dirty="0">
              <a:latin typeface="Avenir Next LT Pro" panose="020B0504020202020204" pitchFamily="34" charset="77"/>
            </a:rPr>
            <a:t>Public Services</a:t>
          </a:r>
        </a:p>
      </dsp:txBody>
      <dsp:txXfrm>
        <a:off x="5255077" y="3200977"/>
        <a:ext cx="1420312" cy="5681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F5413A-4B60-4F8F-A5A0-6F25365A99AB}">
      <dsp:nvSpPr>
        <dsp:cNvPr id="0" name=""/>
        <dsp:cNvSpPr/>
      </dsp:nvSpPr>
      <dsp:spPr>
        <a:xfrm>
          <a:off x="2826465" y="329271"/>
          <a:ext cx="947048" cy="9470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EEF04CEF-79FC-4444-87AA-4C6AD7109703}">
      <dsp:nvSpPr>
        <dsp:cNvPr id="0" name=""/>
        <dsp:cNvSpPr/>
      </dsp:nvSpPr>
      <dsp:spPr>
        <a:xfrm>
          <a:off x="2247713" y="1705732"/>
          <a:ext cx="2104552" cy="148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0" i="0" kern="1200" dirty="0">
              <a:latin typeface="Avenir Next LT Pro" panose="020B0504020202020204" pitchFamily="34" charset="77"/>
            </a:rPr>
            <a:t>Benefit Low- and Moderate-Income Persons </a:t>
          </a:r>
        </a:p>
        <a:p>
          <a:pPr marL="0" lvl="0" indent="0" algn="ctr" defTabSz="800100">
            <a:lnSpc>
              <a:spcPct val="100000"/>
            </a:lnSpc>
            <a:spcBef>
              <a:spcPct val="0"/>
            </a:spcBef>
            <a:spcAft>
              <a:spcPct val="35000"/>
            </a:spcAft>
            <a:buNone/>
          </a:pPr>
          <a:r>
            <a:rPr lang="en-US" sz="1800" b="0" i="0" kern="1200" dirty="0">
              <a:latin typeface="Avenir Next LT Pro" panose="020B0504020202020204" pitchFamily="34" charset="77"/>
            </a:rPr>
            <a:t>(at least 70% of grant amount)</a:t>
          </a:r>
        </a:p>
      </dsp:txBody>
      <dsp:txXfrm>
        <a:off x="2247713" y="1705732"/>
        <a:ext cx="2104552" cy="1485000"/>
      </dsp:txXfrm>
    </dsp:sp>
    <dsp:sp modelId="{A0C5249B-825F-49A4-9B26-4857117365D4}">
      <dsp:nvSpPr>
        <dsp:cNvPr id="0" name=""/>
        <dsp:cNvSpPr/>
      </dsp:nvSpPr>
      <dsp:spPr>
        <a:xfrm>
          <a:off x="5299314" y="329271"/>
          <a:ext cx="947048" cy="9470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2586128E-2DF9-4C7E-95F1-99020C96E155}">
      <dsp:nvSpPr>
        <dsp:cNvPr id="0" name=""/>
        <dsp:cNvSpPr/>
      </dsp:nvSpPr>
      <dsp:spPr>
        <a:xfrm>
          <a:off x="4720562" y="1705732"/>
          <a:ext cx="2104552" cy="148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0" i="0" kern="1200" dirty="0">
              <a:latin typeface="Avenir Next LT Pro" panose="020B0504020202020204" pitchFamily="34" charset="77"/>
            </a:rPr>
            <a:t>Prevent or Eliminate Blight</a:t>
          </a:r>
        </a:p>
        <a:p>
          <a:pPr marL="0" lvl="0" indent="0" algn="ctr" defTabSz="800100">
            <a:lnSpc>
              <a:spcPct val="100000"/>
            </a:lnSpc>
            <a:spcBef>
              <a:spcPct val="0"/>
            </a:spcBef>
            <a:spcAft>
              <a:spcPct val="35000"/>
            </a:spcAft>
            <a:buNone/>
          </a:pPr>
          <a:r>
            <a:rPr lang="en-US" sz="1800" b="0" i="0" kern="1200" dirty="0">
              <a:latin typeface="Avenir Next LT Pro" panose="020B0504020202020204" pitchFamily="34" charset="77"/>
            </a:rPr>
            <a:t> (not more than 30% of grant amount)</a:t>
          </a:r>
        </a:p>
      </dsp:txBody>
      <dsp:txXfrm>
        <a:off x="4720562" y="1705732"/>
        <a:ext cx="2104552" cy="1485000"/>
      </dsp:txXfrm>
    </dsp:sp>
    <dsp:sp modelId="{7B58BC33-520A-4700-B7E3-E2AA77E14142}">
      <dsp:nvSpPr>
        <dsp:cNvPr id="0" name=""/>
        <dsp:cNvSpPr/>
      </dsp:nvSpPr>
      <dsp:spPr>
        <a:xfrm>
          <a:off x="7772163" y="329271"/>
          <a:ext cx="947048" cy="9470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2B5BFE43-41CF-49F7-B245-835791119515}">
      <dsp:nvSpPr>
        <dsp:cNvPr id="0" name=""/>
        <dsp:cNvSpPr/>
      </dsp:nvSpPr>
      <dsp:spPr>
        <a:xfrm>
          <a:off x="7193411" y="1705732"/>
          <a:ext cx="2104552" cy="148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0" i="0" kern="1200" dirty="0">
              <a:latin typeface="Avenir Next LT Pro" panose="020B0504020202020204" pitchFamily="34" charset="77"/>
            </a:rPr>
            <a:t>Urgent Needs </a:t>
          </a:r>
        </a:p>
        <a:p>
          <a:pPr marL="0" lvl="0" indent="0" algn="ctr" defTabSz="800100">
            <a:lnSpc>
              <a:spcPct val="100000"/>
            </a:lnSpc>
            <a:spcBef>
              <a:spcPct val="0"/>
            </a:spcBef>
            <a:spcAft>
              <a:spcPct val="35000"/>
            </a:spcAft>
            <a:buNone/>
          </a:pPr>
          <a:r>
            <a:rPr lang="en-US" sz="1800" b="0" i="0" kern="1200" dirty="0">
              <a:latin typeface="Avenir Next LT Pro" panose="020B0504020202020204" pitchFamily="34" charset="77"/>
            </a:rPr>
            <a:t>when health and welfare are threatened</a:t>
          </a:r>
        </a:p>
      </dsp:txBody>
      <dsp:txXfrm>
        <a:off x="7193411" y="1705732"/>
        <a:ext cx="2104552" cy="14850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B6E0E38-E75B-4DDA-97C7-A7E993B7B294}" type="datetimeFigureOut">
              <a:rPr lang="en-US" smtClean="0"/>
              <a:t>7/8/2025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0C829AB-68F2-4279-B62C-C063670A7D9C}" type="slidenum">
              <a:rPr lang="en-US" smtClean="0"/>
              <a:t>‹#›</a:t>
            </a:fld>
            <a:endParaRPr lang="en-US" dirty="0"/>
          </a:p>
        </p:txBody>
      </p:sp>
    </p:spTree>
    <p:extLst>
      <p:ext uri="{BB962C8B-B14F-4D97-AF65-F5344CB8AC3E}">
        <p14:creationId xmlns:p14="http://schemas.microsoft.com/office/powerpoint/2010/main" val="836784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C829AB-68F2-4279-B62C-C063670A7D9C}" type="slidenum">
              <a:rPr lang="en-US" smtClean="0"/>
              <a:t>1</a:t>
            </a:fld>
            <a:endParaRPr lang="en-US" dirty="0"/>
          </a:p>
        </p:txBody>
      </p:sp>
    </p:spTree>
    <p:extLst>
      <p:ext uri="{BB962C8B-B14F-4D97-AF65-F5344CB8AC3E}">
        <p14:creationId xmlns:p14="http://schemas.microsoft.com/office/powerpoint/2010/main" val="2074861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C829AB-68F2-4279-B62C-C063670A7D9C}" type="slidenum">
              <a:rPr lang="en-US" smtClean="0"/>
              <a:t>14</a:t>
            </a:fld>
            <a:endParaRPr lang="en-US" dirty="0"/>
          </a:p>
        </p:txBody>
      </p:sp>
    </p:spTree>
    <p:extLst>
      <p:ext uri="{BB962C8B-B14F-4D97-AF65-F5344CB8AC3E}">
        <p14:creationId xmlns:p14="http://schemas.microsoft.com/office/powerpoint/2010/main" val="3520603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C829AB-68F2-4279-B62C-C063670A7D9C}" type="slidenum">
              <a:rPr lang="en-US" smtClean="0"/>
              <a:t>16</a:t>
            </a:fld>
            <a:endParaRPr lang="en-US" dirty="0"/>
          </a:p>
        </p:txBody>
      </p:sp>
    </p:spTree>
    <p:extLst>
      <p:ext uri="{BB962C8B-B14F-4D97-AF65-F5344CB8AC3E}">
        <p14:creationId xmlns:p14="http://schemas.microsoft.com/office/powerpoint/2010/main" val="2736408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C829AB-68F2-4279-B62C-C063670A7D9C}" type="slidenum">
              <a:rPr lang="en-US" smtClean="0"/>
              <a:t>19</a:t>
            </a:fld>
            <a:endParaRPr lang="en-US" dirty="0"/>
          </a:p>
        </p:txBody>
      </p:sp>
    </p:spTree>
    <p:extLst>
      <p:ext uri="{BB962C8B-B14F-4D97-AF65-F5344CB8AC3E}">
        <p14:creationId xmlns:p14="http://schemas.microsoft.com/office/powerpoint/2010/main" val="3979984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C829AB-68F2-4279-B62C-C063670A7D9C}" type="slidenum">
              <a:rPr lang="en-US" smtClean="0"/>
              <a:t>21</a:t>
            </a:fld>
            <a:endParaRPr lang="en-US" dirty="0"/>
          </a:p>
        </p:txBody>
      </p:sp>
    </p:spTree>
    <p:extLst>
      <p:ext uri="{BB962C8B-B14F-4D97-AF65-F5344CB8AC3E}">
        <p14:creationId xmlns:p14="http://schemas.microsoft.com/office/powerpoint/2010/main" val="319626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C829AB-68F2-4279-B62C-C063670A7D9C}" type="slidenum">
              <a:rPr lang="en-US" smtClean="0"/>
              <a:t>24</a:t>
            </a:fld>
            <a:endParaRPr lang="en-US" dirty="0"/>
          </a:p>
        </p:txBody>
      </p:sp>
    </p:spTree>
    <p:extLst>
      <p:ext uri="{BB962C8B-B14F-4D97-AF65-F5344CB8AC3E}">
        <p14:creationId xmlns:p14="http://schemas.microsoft.com/office/powerpoint/2010/main" val="920010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C829AB-68F2-4279-B62C-C063670A7D9C}" type="slidenum">
              <a:rPr lang="en-US" smtClean="0"/>
              <a:t>3</a:t>
            </a:fld>
            <a:endParaRPr lang="en-US" dirty="0"/>
          </a:p>
        </p:txBody>
      </p:sp>
    </p:spTree>
    <p:extLst>
      <p:ext uri="{BB962C8B-B14F-4D97-AF65-F5344CB8AC3E}">
        <p14:creationId xmlns:p14="http://schemas.microsoft.com/office/powerpoint/2010/main" val="445660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C829AB-68F2-4279-B62C-C063670A7D9C}" type="slidenum">
              <a:rPr lang="en-US" smtClean="0"/>
              <a:t>4</a:t>
            </a:fld>
            <a:endParaRPr lang="en-US" dirty="0"/>
          </a:p>
        </p:txBody>
      </p:sp>
    </p:spTree>
    <p:extLst>
      <p:ext uri="{BB962C8B-B14F-4D97-AF65-F5344CB8AC3E}">
        <p14:creationId xmlns:p14="http://schemas.microsoft.com/office/powerpoint/2010/main" val="4102831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C829AB-68F2-4279-B62C-C063670A7D9C}" type="slidenum">
              <a:rPr lang="en-US" smtClean="0"/>
              <a:t>5</a:t>
            </a:fld>
            <a:endParaRPr lang="en-US" dirty="0"/>
          </a:p>
        </p:txBody>
      </p:sp>
    </p:spTree>
    <p:extLst>
      <p:ext uri="{BB962C8B-B14F-4D97-AF65-F5344CB8AC3E}">
        <p14:creationId xmlns:p14="http://schemas.microsoft.com/office/powerpoint/2010/main" val="136694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C829AB-68F2-4279-B62C-C063670A7D9C}" type="slidenum">
              <a:rPr lang="en-US" smtClean="0"/>
              <a:t>7</a:t>
            </a:fld>
            <a:endParaRPr lang="en-US" dirty="0"/>
          </a:p>
        </p:txBody>
      </p:sp>
    </p:spTree>
    <p:extLst>
      <p:ext uri="{BB962C8B-B14F-4D97-AF65-F5344CB8AC3E}">
        <p14:creationId xmlns:p14="http://schemas.microsoft.com/office/powerpoint/2010/main" val="3117637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C829AB-68F2-4279-B62C-C063670A7D9C}" type="slidenum">
              <a:rPr lang="en-US" smtClean="0"/>
              <a:t>8</a:t>
            </a:fld>
            <a:endParaRPr lang="en-US" dirty="0"/>
          </a:p>
        </p:txBody>
      </p:sp>
    </p:spTree>
    <p:extLst>
      <p:ext uri="{BB962C8B-B14F-4D97-AF65-F5344CB8AC3E}">
        <p14:creationId xmlns:p14="http://schemas.microsoft.com/office/powerpoint/2010/main" val="130414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C829AB-68F2-4279-B62C-C063670A7D9C}" type="slidenum">
              <a:rPr lang="en-US" smtClean="0"/>
              <a:t>9</a:t>
            </a:fld>
            <a:endParaRPr lang="en-US" dirty="0"/>
          </a:p>
        </p:txBody>
      </p:sp>
    </p:spTree>
    <p:extLst>
      <p:ext uri="{BB962C8B-B14F-4D97-AF65-F5344CB8AC3E}">
        <p14:creationId xmlns:p14="http://schemas.microsoft.com/office/powerpoint/2010/main" val="2640312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C829AB-68F2-4279-B62C-C063670A7D9C}" type="slidenum">
              <a:rPr lang="en-US" smtClean="0"/>
              <a:t>11</a:t>
            </a:fld>
            <a:endParaRPr lang="en-US" dirty="0"/>
          </a:p>
        </p:txBody>
      </p:sp>
    </p:spTree>
    <p:extLst>
      <p:ext uri="{BB962C8B-B14F-4D97-AF65-F5344CB8AC3E}">
        <p14:creationId xmlns:p14="http://schemas.microsoft.com/office/powerpoint/2010/main" val="2789105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C829AB-68F2-4279-B62C-C063670A7D9C}" type="slidenum">
              <a:rPr lang="en-US" smtClean="0"/>
              <a:t>13</a:t>
            </a:fld>
            <a:endParaRPr lang="en-US" dirty="0"/>
          </a:p>
        </p:txBody>
      </p:sp>
    </p:spTree>
    <p:extLst>
      <p:ext uri="{BB962C8B-B14F-4D97-AF65-F5344CB8AC3E}">
        <p14:creationId xmlns:p14="http://schemas.microsoft.com/office/powerpoint/2010/main" val="3225902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7/8/2025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9232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7/8/2025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615169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7/8/2025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990083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70A7B3-6521-4DCA-87E5-044747A908C1}" type="datetimeFigureOut">
              <a:rPr lang="en-US" smtClean="0"/>
              <a:t>7/8/2025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695307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7/8/2025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1765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134690-1557-4C89-A502-4959FE7FAD70}" type="datetimeFigureOut">
              <a:rPr lang="en-US" smtClean="0"/>
              <a:t>7/8/2025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670184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7/8/2025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6298569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7/8/2025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635257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278504F-A551-4DE0-9316-4DCD1D8CC752}" type="datetimeFigureOut">
              <a:rPr lang="en-US" smtClean="0"/>
              <a:t>7/8/2025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974977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1BE4249-C0D0-4B06-8692-E8BB871AF643}" type="datetimeFigureOut">
              <a:rPr lang="en-US" smtClean="0"/>
              <a:t>7/8/2025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A7A6979-0714-4377-B894-6BE4C2D6E202}" type="slidenum">
              <a:rPr lang="en-US" smtClean="0"/>
              <a:t>‹#›</a:t>
            </a:fld>
            <a:endParaRPr lang="en-US" dirty="0"/>
          </a:p>
        </p:txBody>
      </p:sp>
    </p:spTree>
    <p:extLst>
      <p:ext uri="{BB962C8B-B14F-4D97-AF65-F5344CB8AC3E}">
        <p14:creationId xmlns:p14="http://schemas.microsoft.com/office/powerpoint/2010/main" val="1201779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2B0DB6-F5C7-45FB-8CF3-31B45F9C2DAC}" type="datetimeFigureOut">
              <a:rPr lang="en-US" smtClean="0"/>
              <a:t>7/8/2025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669701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160EA64-D806-43AC-9DF2-F8C432F32B4C}" type="datetimeFigureOut">
              <a:rPr lang="en-US" smtClean="0"/>
              <a:t>7/8/2025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A7A6979-0714-4377-B894-6BE4C2D6E202}"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5674359"/>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mailto:csamuels@hamden.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A2154-A265-49E4-A0F7-37B2F94C2A38}"/>
              </a:ext>
            </a:extLst>
          </p:cNvPr>
          <p:cNvSpPr>
            <a:spLocks noGrp="1"/>
          </p:cNvSpPr>
          <p:nvPr>
            <p:ph type="title"/>
          </p:nvPr>
        </p:nvSpPr>
        <p:spPr>
          <a:xfrm>
            <a:off x="1" y="2503357"/>
            <a:ext cx="12064316" cy="2846469"/>
          </a:xfrm>
          <a:noFill/>
        </p:spPr>
        <p:txBody>
          <a:bodyPr vert="horz" lIns="274320" tIns="182880" rIns="274320" bIns="182880" rtlCol="0" anchor="ctr" anchorCtr="1">
            <a:normAutofit/>
          </a:bodyPr>
          <a:lstStyle/>
          <a:p>
            <a:pPr algn="ctr">
              <a:lnSpc>
                <a:spcPct val="90000"/>
              </a:lnSpc>
            </a:pPr>
            <a:br>
              <a:rPr lang="en-US" sz="3200" dirty="0">
                <a:latin typeface="Avenir Next LT Pro" panose="020B0504020202020204" pitchFamily="34" charset="77"/>
              </a:rPr>
            </a:br>
            <a:r>
              <a:rPr lang="en-US" sz="2700" dirty="0">
                <a:latin typeface="Calibri" panose="020F0502020204030204" pitchFamily="34" charset="0"/>
                <a:ea typeface="Calibri" panose="020F0502020204030204" pitchFamily="34" charset="0"/>
                <a:cs typeface="Calibri" panose="020F0502020204030204" pitchFamily="34" charset="0"/>
              </a:rPr>
              <a:t>Information Session</a:t>
            </a:r>
          </a:p>
        </p:txBody>
      </p:sp>
      <p:pic>
        <p:nvPicPr>
          <p:cNvPr id="4" name="Picture 3" descr="A close up of a logo&#10;&#10;Description automatically generated">
            <a:extLst>
              <a:ext uri="{FF2B5EF4-FFF2-40B4-BE49-F238E27FC236}">
                <a16:creationId xmlns:a16="http://schemas.microsoft.com/office/drawing/2014/main" id="{534DECDD-0B71-4D2F-9284-295F01C9CB34}"/>
              </a:ext>
            </a:extLst>
          </p:cNvPr>
          <p:cNvPicPr>
            <a:picLocks noChangeAspect="1"/>
          </p:cNvPicPr>
          <p:nvPr/>
        </p:nvPicPr>
        <p:blipFill>
          <a:blip r:embed="rId3"/>
          <a:stretch>
            <a:fillRect/>
          </a:stretch>
        </p:blipFill>
        <p:spPr>
          <a:xfrm>
            <a:off x="3292153" y="414226"/>
            <a:ext cx="5353050" cy="1640205"/>
          </a:xfrm>
          <a:prstGeom prst="rect">
            <a:avLst/>
          </a:prstGeom>
        </p:spPr>
      </p:pic>
      <p:sp>
        <p:nvSpPr>
          <p:cNvPr id="5" name="TextBox 4">
            <a:extLst>
              <a:ext uri="{FF2B5EF4-FFF2-40B4-BE49-F238E27FC236}">
                <a16:creationId xmlns:a16="http://schemas.microsoft.com/office/drawing/2014/main" id="{64A7089A-C046-2EB7-3021-BB2AEC5A96C6}"/>
              </a:ext>
            </a:extLst>
          </p:cNvPr>
          <p:cNvSpPr txBox="1"/>
          <p:nvPr/>
        </p:nvSpPr>
        <p:spPr>
          <a:xfrm>
            <a:off x="2071868" y="2342796"/>
            <a:ext cx="8426370" cy="523220"/>
          </a:xfrm>
          <a:prstGeom prst="rect">
            <a:avLst/>
          </a:prstGeom>
          <a:noFill/>
        </p:spPr>
        <p:txBody>
          <a:bodyPr wrap="square" rtlCol="0">
            <a:spAutoFit/>
          </a:bodyPr>
          <a:lstStyle/>
          <a:p>
            <a:pPr algn="ctr"/>
            <a:r>
              <a:rPr lang="en-US" sz="2800" b="1" dirty="0"/>
              <a:t>Community Development Block Grant (CDBG) Program</a:t>
            </a:r>
          </a:p>
        </p:txBody>
      </p:sp>
      <p:sp>
        <p:nvSpPr>
          <p:cNvPr id="7" name="TextBox 6">
            <a:extLst>
              <a:ext uri="{FF2B5EF4-FFF2-40B4-BE49-F238E27FC236}">
                <a16:creationId xmlns:a16="http://schemas.microsoft.com/office/drawing/2014/main" id="{FA4623D3-8CCF-91B5-D1A7-3FB7DF4B687E}"/>
              </a:ext>
            </a:extLst>
          </p:cNvPr>
          <p:cNvSpPr txBox="1"/>
          <p:nvPr/>
        </p:nvSpPr>
        <p:spPr>
          <a:xfrm>
            <a:off x="1603948" y="2960682"/>
            <a:ext cx="8694295" cy="646331"/>
          </a:xfrm>
          <a:prstGeom prst="rect">
            <a:avLst/>
          </a:prstGeom>
          <a:noFill/>
        </p:spPr>
        <p:txBody>
          <a:bodyPr wrap="square" rtlCol="0">
            <a:spAutoFit/>
          </a:bodyPr>
          <a:lstStyle/>
          <a:p>
            <a:pPr algn="ctr"/>
            <a:r>
              <a:rPr lang="en-US" sz="3600" b="1" dirty="0"/>
              <a:t>Program Year 51 Public Service Recipients</a:t>
            </a:r>
          </a:p>
        </p:txBody>
      </p:sp>
    </p:spTree>
    <p:extLst>
      <p:ext uri="{BB962C8B-B14F-4D97-AF65-F5344CB8AC3E}">
        <p14:creationId xmlns:p14="http://schemas.microsoft.com/office/powerpoint/2010/main" val="2506045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FDA6A86-0169-4661-A4C6-3B8166EB9E96}"/>
              </a:ext>
            </a:extLst>
          </p:cNvPr>
          <p:cNvSpPr>
            <a:spLocks noGrp="1"/>
          </p:cNvSpPr>
          <p:nvPr>
            <p:ph type="ctrTitle"/>
          </p:nvPr>
        </p:nvSpPr>
        <p:spPr>
          <a:xfrm>
            <a:off x="492370" y="605896"/>
            <a:ext cx="3084844" cy="5646208"/>
          </a:xfrm>
        </p:spPr>
        <p:txBody>
          <a:bodyPr vert="horz" lIns="91440" tIns="45720" rIns="91440" bIns="45720" rtlCol="0" anchor="ctr">
            <a:normAutofit/>
          </a:bodyPr>
          <a:lstStyle/>
          <a:p>
            <a:r>
              <a:rPr lang="en-US" sz="3600" b="1">
                <a:solidFill>
                  <a:srgbClr val="FFFFFF"/>
                </a:solidFill>
              </a:rPr>
              <a:t>Examples of previous funded programs</a:t>
            </a:r>
          </a:p>
        </p:txBody>
      </p:sp>
      <p:sp>
        <p:nvSpPr>
          <p:cNvPr id="18" name="Rectangle 17">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Subtitle 2">
            <a:extLst>
              <a:ext uri="{FF2B5EF4-FFF2-40B4-BE49-F238E27FC236}">
                <a16:creationId xmlns:a16="http://schemas.microsoft.com/office/drawing/2014/main" id="{95C8D136-71F8-9C8A-521F-05B0677D76E5}"/>
              </a:ext>
            </a:extLst>
          </p:cNvPr>
          <p:cNvSpPr>
            <a:spLocks noGrp="1"/>
          </p:cNvSpPr>
          <p:nvPr>
            <p:ph type="subTitle" idx="1"/>
          </p:nvPr>
        </p:nvSpPr>
        <p:spPr>
          <a:xfrm>
            <a:off x="4742016" y="605896"/>
            <a:ext cx="6413663" cy="5646208"/>
          </a:xfrm>
        </p:spPr>
        <p:txBody>
          <a:bodyPr vert="horz" lIns="0" tIns="45720" rIns="0" bIns="45720" rtlCol="0" anchor="ctr">
            <a:normAutofit/>
          </a:bodyPr>
          <a:lstStyle/>
          <a:p>
            <a:pPr marL="342900" indent="-342900">
              <a:buFont typeface="Calibri" panose="020F0502020204030204" pitchFamily="34" charset="0"/>
              <a:buChar char="•"/>
            </a:pPr>
            <a:r>
              <a:rPr lang="en-US">
                <a:solidFill>
                  <a:schemeClr val="tx1">
                    <a:lumMod val="75000"/>
                    <a:lumOff val="25000"/>
                  </a:schemeClr>
                </a:solidFill>
                <a:latin typeface="+mn-lt"/>
              </a:rPr>
              <a:t>Youth Programs</a:t>
            </a:r>
          </a:p>
          <a:p>
            <a:pPr marL="342900" indent="-342900">
              <a:buFont typeface="Calibri" panose="020F0502020204030204" pitchFamily="34" charset="0"/>
              <a:buChar char="•"/>
            </a:pPr>
            <a:r>
              <a:rPr lang="en-US">
                <a:solidFill>
                  <a:schemeClr val="tx1">
                    <a:lumMod val="75000"/>
                    <a:lumOff val="25000"/>
                  </a:schemeClr>
                </a:solidFill>
                <a:latin typeface="+mn-lt"/>
              </a:rPr>
              <a:t>Elderly Support</a:t>
            </a:r>
          </a:p>
          <a:p>
            <a:pPr marL="342900" indent="-342900">
              <a:buFont typeface="Calibri" panose="020F0502020204030204" pitchFamily="34" charset="0"/>
              <a:buChar char="•"/>
            </a:pPr>
            <a:r>
              <a:rPr lang="en-US">
                <a:solidFill>
                  <a:schemeClr val="tx1">
                    <a:lumMod val="75000"/>
                    <a:lumOff val="25000"/>
                  </a:schemeClr>
                </a:solidFill>
                <a:latin typeface="+mn-lt"/>
              </a:rPr>
              <a:t>Food Pantry</a:t>
            </a:r>
          </a:p>
          <a:p>
            <a:pPr marL="342900" indent="-342900">
              <a:buFont typeface="Calibri" panose="020F0502020204030204" pitchFamily="34" charset="0"/>
              <a:buChar char="•"/>
            </a:pPr>
            <a:r>
              <a:rPr lang="en-US">
                <a:solidFill>
                  <a:schemeClr val="tx1">
                    <a:lumMod val="75000"/>
                    <a:lumOff val="25000"/>
                  </a:schemeClr>
                </a:solidFill>
                <a:latin typeface="+mn-lt"/>
              </a:rPr>
              <a:t>Community Services</a:t>
            </a:r>
          </a:p>
          <a:p>
            <a:pPr marL="342900" indent="-342900">
              <a:buFont typeface="Calibri" panose="020F0502020204030204" pitchFamily="34" charset="0"/>
              <a:buChar char="•"/>
            </a:pPr>
            <a:r>
              <a:rPr lang="en-US">
                <a:solidFill>
                  <a:schemeClr val="tx1">
                    <a:lumMod val="75000"/>
                    <a:lumOff val="25000"/>
                  </a:schemeClr>
                </a:solidFill>
                <a:latin typeface="+mn-lt"/>
              </a:rPr>
              <a:t>Homeownership Assistance</a:t>
            </a:r>
          </a:p>
          <a:p>
            <a:pPr marL="342900" indent="-342900">
              <a:buFont typeface="Calibri" panose="020F0502020204030204" pitchFamily="34" charset="0"/>
              <a:buChar char="•"/>
            </a:pPr>
            <a:r>
              <a:rPr lang="en-US">
                <a:solidFill>
                  <a:schemeClr val="tx1">
                    <a:lumMod val="75000"/>
                    <a:lumOff val="25000"/>
                  </a:schemeClr>
                </a:solidFill>
                <a:latin typeface="+mn-lt"/>
              </a:rPr>
              <a:t>Arts Program</a:t>
            </a:r>
          </a:p>
          <a:p>
            <a:endParaRPr lang="en-US">
              <a:solidFill>
                <a:schemeClr val="tx1">
                  <a:lumMod val="75000"/>
                  <a:lumOff val="25000"/>
                </a:schemeClr>
              </a:solidFill>
              <a:latin typeface="+mn-lt"/>
            </a:endParaRPr>
          </a:p>
          <a:p>
            <a:endParaRPr lang="en-US">
              <a:solidFill>
                <a:schemeClr val="tx1">
                  <a:lumMod val="75000"/>
                  <a:lumOff val="25000"/>
                </a:schemeClr>
              </a:solidFill>
              <a:latin typeface="+mn-lt"/>
            </a:endParaRPr>
          </a:p>
          <a:p>
            <a:endParaRPr lang="en-US">
              <a:solidFill>
                <a:schemeClr val="tx1">
                  <a:lumMod val="75000"/>
                  <a:lumOff val="25000"/>
                </a:schemeClr>
              </a:solidFill>
              <a:latin typeface="+mn-lt"/>
            </a:endParaRPr>
          </a:p>
          <a:p>
            <a:endParaRPr lang="en-US">
              <a:solidFill>
                <a:schemeClr val="tx1">
                  <a:lumMod val="75000"/>
                  <a:lumOff val="25000"/>
                </a:schemeClr>
              </a:solidFill>
              <a:latin typeface="+mn-lt"/>
            </a:endParaRPr>
          </a:p>
        </p:txBody>
      </p:sp>
    </p:spTree>
    <p:extLst>
      <p:ext uri="{BB962C8B-B14F-4D97-AF65-F5344CB8AC3E}">
        <p14:creationId xmlns:p14="http://schemas.microsoft.com/office/powerpoint/2010/main" val="474658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Title 4">
            <a:extLst>
              <a:ext uri="{FF2B5EF4-FFF2-40B4-BE49-F238E27FC236}">
                <a16:creationId xmlns:a16="http://schemas.microsoft.com/office/drawing/2014/main" id="{A0BC7287-7B28-F3ED-0DAB-6C396BAB3687}"/>
              </a:ext>
            </a:extLst>
          </p:cNvPr>
          <p:cNvSpPr>
            <a:spLocks noGrp="1"/>
          </p:cNvSpPr>
          <p:nvPr>
            <p:ph type="title"/>
          </p:nvPr>
        </p:nvSpPr>
        <p:spPr>
          <a:xfrm>
            <a:off x="492370" y="605896"/>
            <a:ext cx="3084844" cy="5646208"/>
          </a:xfrm>
        </p:spPr>
        <p:txBody>
          <a:bodyPr anchor="ctr">
            <a:normAutofit/>
          </a:bodyPr>
          <a:lstStyle/>
          <a:p>
            <a:r>
              <a:rPr lang="en-US" sz="3600" dirty="0">
                <a:solidFill>
                  <a:srgbClr val="FFFFFF"/>
                </a:solidFill>
              </a:rPr>
              <a:t>Program Year</a:t>
            </a:r>
          </a:p>
        </p:txBody>
      </p:sp>
      <p:sp>
        <p:nvSpPr>
          <p:cNvPr id="20" name="Rectangle 19">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Content Placeholder 6">
            <a:extLst>
              <a:ext uri="{FF2B5EF4-FFF2-40B4-BE49-F238E27FC236}">
                <a16:creationId xmlns:a16="http://schemas.microsoft.com/office/drawing/2014/main" id="{3A9C980F-12F5-9624-338E-3ECCC071B1EA}"/>
              </a:ext>
            </a:extLst>
          </p:cNvPr>
          <p:cNvSpPr>
            <a:spLocks noGrp="1"/>
          </p:cNvSpPr>
          <p:nvPr>
            <p:ph idx="1"/>
          </p:nvPr>
        </p:nvSpPr>
        <p:spPr>
          <a:xfrm>
            <a:off x="4742016" y="605896"/>
            <a:ext cx="7193310" cy="5646208"/>
          </a:xfrm>
        </p:spPr>
        <p:txBody>
          <a:bodyPr anchor="ctr">
            <a:normAutofit lnSpcReduction="10000"/>
          </a:bodyPr>
          <a:lstStyle/>
          <a:p>
            <a:r>
              <a:rPr lang="en-US" dirty="0"/>
              <a:t>Quarter 1 (July 1- September 30)</a:t>
            </a:r>
          </a:p>
          <a:p>
            <a:r>
              <a:rPr lang="en-US" sz="1600" b="1" i="1" dirty="0"/>
              <a:t>Reports due by October 15</a:t>
            </a:r>
            <a:r>
              <a:rPr lang="en-US" sz="1600" b="1" i="1" baseline="30000" dirty="0"/>
              <a:t>th</a:t>
            </a:r>
          </a:p>
          <a:p>
            <a:r>
              <a:rPr lang="en-US" dirty="0"/>
              <a:t>Quarter 2 (October 1- December 31)</a:t>
            </a:r>
          </a:p>
          <a:p>
            <a:r>
              <a:rPr lang="en-US" sz="1600" b="1" i="1" dirty="0"/>
              <a:t>Reports due by January 15</a:t>
            </a:r>
            <a:r>
              <a:rPr lang="en-US" sz="1600" b="1" i="1" baseline="30000" dirty="0"/>
              <a:t>th</a:t>
            </a:r>
            <a:endParaRPr lang="en-US" sz="1600" b="1" i="1" dirty="0"/>
          </a:p>
          <a:p>
            <a:r>
              <a:rPr lang="en-US" dirty="0"/>
              <a:t>Quarter 3 (Jan 1- March 31)</a:t>
            </a:r>
          </a:p>
          <a:p>
            <a:r>
              <a:rPr lang="en-US" sz="1600" b="1" i="1" dirty="0"/>
              <a:t>Reports due by April 15th</a:t>
            </a:r>
          </a:p>
          <a:p>
            <a:r>
              <a:rPr lang="en-US" dirty="0"/>
              <a:t>Quarter 4 (April 1-June 30)</a:t>
            </a:r>
          </a:p>
          <a:p>
            <a:r>
              <a:rPr lang="en-US" sz="1600" b="1" i="1" dirty="0"/>
              <a:t>Reports due by July 15</a:t>
            </a:r>
            <a:r>
              <a:rPr lang="en-US" sz="1600" b="1" i="1" baseline="30000" dirty="0"/>
              <a:t>th</a:t>
            </a:r>
            <a:endParaRPr lang="en-US" sz="1600" b="1" i="1" dirty="0"/>
          </a:p>
          <a:p>
            <a:endParaRPr lang="en-US" b="1" dirty="0"/>
          </a:p>
          <a:p>
            <a:r>
              <a:rPr lang="en-US" b="1" dirty="0">
                <a:solidFill>
                  <a:srgbClr val="00B0F0"/>
                </a:solidFill>
              </a:rPr>
              <a:t>Important Note:</a:t>
            </a:r>
          </a:p>
          <a:p>
            <a:br>
              <a:rPr lang="en-US" dirty="0"/>
            </a:br>
            <a:r>
              <a:rPr lang="en-US" sz="1600" b="1" i="1" dirty="0">
                <a:solidFill>
                  <a:srgbClr val="00B0F0"/>
                </a:solidFill>
              </a:rPr>
              <a:t>Following the execution of the Subrecipient Grant Agreement, quarterly reports must be submitted to the Town 10 days after the end of each quarter. Failing to submit these reports on time constitutes a violation of the agreement and may result in the denial of cost reimbursements or even the cancellation of the grant agreement.</a:t>
            </a:r>
          </a:p>
          <a:p>
            <a:endParaRPr lang="en-US" sz="1600" b="1" i="1" dirty="0"/>
          </a:p>
        </p:txBody>
      </p:sp>
    </p:spTree>
    <p:extLst>
      <p:ext uri="{BB962C8B-B14F-4D97-AF65-F5344CB8AC3E}">
        <p14:creationId xmlns:p14="http://schemas.microsoft.com/office/powerpoint/2010/main" val="2140087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46E9F-3547-1A70-6C31-4BFB1C399D71}"/>
              </a:ext>
            </a:extLst>
          </p:cNvPr>
          <p:cNvSpPr>
            <a:spLocks noGrp="1"/>
          </p:cNvSpPr>
          <p:nvPr>
            <p:ph type="title"/>
          </p:nvPr>
        </p:nvSpPr>
        <p:spPr>
          <a:xfrm>
            <a:off x="264695" y="594359"/>
            <a:ext cx="3392905" cy="416294"/>
          </a:xfrm>
        </p:spPr>
        <p:txBody>
          <a:bodyPr>
            <a:normAutofit fontScale="90000"/>
          </a:bodyPr>
          <a:lstStyle/>
          <a:p>
            <a:r>
              <a:rPr lang="en-US" dirty="0"/>
              <a:t>Monitoring</a:t>
            </a:r>
          </a:p>
        </p:txBody>
      </p:sp>
      <p:sp>
        <p:nvSpPr>
          <p:cNvPr id="3" name="Content Placeholder 2">
            <a:extLst>
              <a:ext uri="{FF2B5EF4-FFF2-40B4-BE49-F238E27FC236}">
                <a16:creationId xmlns:a16="http://schemas.microsoft.com/office/drawing/2014/main" id="{87756EC8-DE8A-CE58-A459-EC4DA84B5ABC}"/>
              </a:ext>
            </a:extLst>
          </p:cNvPr>
          <p:cNvSpPr>
            <a:spLocks noGrp="1"/>
          </p:cNvSpPr>
          <p:nvPr>
            <p:ph idx="1"/>
          </p:nvPr>
        </p:nvSpPr>
        <p:spPr/>
        <p:txBody>
          <a:bodyPr/>
          <a:lstStyle/>
          <a:p>
            <a:r>
              <a:rPr lang="en-US" b="1" dirty="0"/>
              <a:t>Key Monitoring Areas</a:t>
            </a:r>
          </a:p>
          <a:p>
            <a:pPr>
              <a:buFont typeface="Arial" panose="020B0604020202020204" pitchFamily="34" charset="0"/>
              <a:buChar char="•"/>
            </a:pPr>
            <a:r>
              <a:rPr lang="en-US" dirty="0"/>
              <a:t>Conduct on-site  or remote visit</a:t>
            </a:r>
            <a:endParaRPr lang="en-US" b="1" dirty="0"/>
          </a:p>
          <a:p>
            <a:pPr>
              <a:buFont typeface="Arial" panose="020B0604020202020204" pitchFamily="34" charset="0"/>
              <a:buChar char="•"/>
            </a:pPr>
            <a:r>
              <a:rPr lang="en-US" dirty="0"/>
              <a:t>Client eligibility &amp; documentation</a:t>
            </a:r>
          </a:p>
          <a:p>
            <a:pPr>
              <a:buFont typeface="Arial" panose="020B0604020202020204" pitchFamily="34" charset="0"/>
              <a:buChar char="•"/>
            </a:pPr>
            <a:r>
              <a:rPr lang="en-US" dirty="0"/>
              <a:t>Project progress &amp; outcomes</a:t>
            </a:r>
          </a:p>
          <a:p>
            <a:pPr>
              <a:buFont typeface="Arial" panose="020B0604020202020204" pitchFamily="34" charset="0"/>
              <a:buChar char="•"/>
            </a:pPr>
            <a:r>
              <a:rPr lang="en-US" dirty="0"/>
              <a:t>Recordkeeping &amp; reporting ( data collection of clients being served)</a:t>
            </a:r>
          </a:p>
          <a:p>
            <a:pPr>
              <a:buFont typeface="Arial" panose="020B0604020202020204" pitchFamily="34" charset="0"/>
              <a:buChar char="•"/>
            </a:pPr>
            <a:r>
              <a:rPr lang="en-US" dirty="0"/>
              <a:t>Service delivery</a:t>
            </a:r>
          </a:p>
          <a:p>
            <a:endParaRPr lang="en-US" dirty="0"/>
          </a:p>
        </p:txBody>
      </p:sp>
      <p:sp>
        <p:nvSpPr>
          <p:cNvPr id="4" name="Text Placeholder 3">
            <a:extLst>
              <a:ext uri="{FF2B5EF4-FFF2-40B4-BE49-F238E27FC236}">
                <a16:creationId xmlns:a16="http://schemas.microsoft.com/office/drawing/2014/main" id="{619A7951-73AD-C28F-A84B-13E4E071697C}"/>
              </a:ext>
            </a:extLst>
          </p:cNvPr>
          <p:cNvSpPr>
            <a:spLocks noGrp="1"/>
          </p:cNvSpPr>
          <p:nvPr>
            <p:ph type="body" sz="half" idx="2"/>
          </p:nvPr>
        </p:nvSpPr>
        <p:spPr>
          <a:xfrm>
            <a:off x="264695" y="1263316"/>
            <a:ext cx="3585409" cy="5257800"/>
          </a:xfrm>
        </p:spPr>
        <p:txBody>
          <a:bodyPr>
            <a:normAutofit/>
          </a:bodyPr>
          <a:lstStyle/>
          <a:p>
            <a:r>
              <a:rPr lang="en-US" sz="2400" b="1" dirty="0"/>
              <a:t>Monitoring Overview</a:t>
            </a:r>
          </a:p>
          <a:p>
            <a:pPr marL="342900" indent="-342900">
              <a:buFont typeface="Arial" panose="020B0604020202020204" pitchFamily="34" charset="0"/>
              <a:buChar char="•"/>
            </a:pPr>
            <a:r>
              <a:rPr lang="en-US" sz="2000" dirty="0"/>
              <a:t>Ensure subrecipients follow approved program goals and regulations</a:t>
            </a:r>
          </a:p>
          <a:p>
            <a:pPr marL="342900" indent="-342900">
              <a:buFont typeface="Arial" panose="020B0604020202020204" pitchFamily="34" charset="0"/>
              <a:buChar char="•"/>
            </a:pPr>
            <a:r>
              <a:rPr lang="en-US" sz="2000" dirty="0"/>
              <a:t>Identify risks and determine appropriate feedback</a:t>
            </a:r>
          </a:p>
          <a:p>
            <a:pPr marL="342900" indent="-342900">
              <a:buFont typeface="Arial" panose="020B0604020202020204" pitchFamily="34" charset="0"/>
              <a:buChar char="•"/>
            </a:pPr>
            <a:r>
              <a:rPr lang="en-US" sz="2000" dirty="0"/>
              <a:t>Provide technical assistance </a:t>
            </a:r>
          </a:p>
          <a:p>
            <a:pPr marL="342900" indent="-342900">
              <a:buFont typeface="Arial" panose="020B0604020202020204" pitchFamily="34" charset="0"/>
              <a:buChar char="•"/>
            </a:pPr>
            <a:r>
              <a:rPr lang="en-US" sz="2000" dirty="0"/>
              <a:t>Ensure funds are used properly and documented</a:t>
            </a:r>
          </a:p>
          <a:p>
            <a:pPr marL="342900" indent="-342900">
              <a:buFont typeface="Arial" panose="020B0604020202020204" pitchFamily="34" charset="0"/>
              <a:buChar char="•"/>
            </a:pPr>
            <a:r>
              <a:rPr lang="en-US" sz="2000" dirty="0"/>
              <a:t>Opportunity for Q&amp;A</a:t>
            </a:r>
          </a:p>
        </p:txBody>
      </p:sp>
    </p:spTree>
    <p:extLst>
      <p:ext uri="{BB962C8B-B14F-4D97-AF65-F5344CB8AC3E}">
        <p14:creationId xmlns:p14="http://schemas.microsoft.com/office/powerpoint/2010/main" val="2298949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E751C-409B-3BEA-A823-F7AABA788848}"/>
              </a:ext>
            </a:extLst>
          </p:cNvPr>
          <p:cNvSpPr>
            <a:spLocks noGrp="1"/>
          </p:cNvSpPr>
          <p:nvPr>
            <p:ph type="title"/>
          </p:nvPr>
        </p:nvSpPr>
        <p:spPr>
          <a:xfrm>
            <a:off x="1097280" y="286604"/>
            <a:ext cx="9454415" cy="766972"/>
          </a:xfrm>
        </p:spPr>
        <p:txBody>
          <a:bodyPr/>
          <a:lstStyle/>
          <a:p>
            <a:r>
              <a:rPr lang="en-US" dirty="0"/>
              <a:t>Monitoring Checklist</a:t>
            </a:r>
          </a:p>
        </p:txBody>
      </p:sp>
      <p:pic>
        <p:nvPicPr>
          <p:cNvPr id="11" name="Picture 10">
            <a:extLst>
              <a:ext uri="{FF2B5EF4-FFF2-40B4-BE49-F238E27FC236}">
                <a16:creationId xmlns:a16="http://schemas.microsoft.com/office/drawing/2014/main" id="{934CCCD8-DD9A-C7E5-3C3F-CEAA8D008B0E}"/>
              </a:ext>
            </a:extLst>
          </p:cNvPr>
          <p:cNvPicPr>
            <a:picLocks noChangeAspect="1"/>
          </p:cNvPicPr>
          <p:nvPr/>
        </p:nvPicPr>
        <p:blipFill>
          <a:blip r:embed="rId3"/>
          <a:srcRect l="3750" t="27557" r="76685" b="20294"/>
          <a:stretch>
            <a:fillRect/>
          </a:stretch>
        </p:blipFill>
        <p:spPr>
          <a:xfrm>
            <a:off x="244389" y="1199511"/>
            <a:ext cx="6135585" cy="4599710"/>
          </a:xfrm>
          <a:prstGeom prst="rect">
            <a:avLst/>
          </a:prstGeom>
        </p:spPr>
      </p:pic>
      <p:pic>
        <p:nvPicPr>
          <p:cNvPr id="13" name="Picture 12">
            <a:extLst>
              <a:ext uri="{FF2B5EF4-FFF2-40B4-BE49-F238E27FC236}">
                <a16:creationId xmlns:a16="http://schemas.microsoft.com/office/drawing/2014/main" id="{EFE2206E-BC5D-2B91-718A-0EA851E367D9}"/>
              </a:ext>
            </a:extLst>
          </p:cNvPr>
          <p:cNvPicPr>
            <a:picLocks noChangeAspect="1"/>
          </p:cNvPicPr>
          <p:nvPr/>
        </p:nvPicPr>
        <p:blipFill>
          <a:blip r:embed="rId4"/>
          <a:srcRect l="4737" t="53509" r="76020" b="7543"/>
          <a:stretch>
            <a:fillRect/>
          </a:stretch>
        </p:blipFill>
        <p:spPr>
          <a:xfrm>
            <a:off x="5998665" y="1636294"/>
            <a:ext cx="5749143" cy="3272589"/>
          </a:xfrm>
          <a:prstGeom prst="rect">
            <a:avLst/>
          </a:prstGeom>
        </p:spPr>
      </p:pic>
      <p:pic>
        <p:nvPicPr>
          <p:cNvPr id="15" name="Picture 14">
            <a:extLst>
              <a:ext uri="{FF2B5EF4-FFF2-40B4-BE49-F238E27FC236}">
                <a16:creationId xmlns:a16="http://schemas.microsoft.com/office/drawing/2014/main" id="{744D5544-F663-01F8-3523-B2B78C68EBA4}"/>
              </a:ext>
            </a:extLst>
          </p:cNvPr>
          <p:cNvPicPr>
            <a:picLocks noChangeAspect="1"/>
          </p:cNvPicPr>
          <p:nvPr/>
        </p:nvPicPr>
        <p:blipFill>
          <a:blip r:embed="rId5"/>
          <a:srcRect l="27123" t="28697" r="55319" b="49288"/>
          <a:stretch>
            <a:fillRect/>
          </a:stretch>
        </p:blipFill>
        <p:spPr>
          <a:xfrm>
            <a:off x="6096000" y="4194610"/>
            <a:ext cx="5718188" cy="1814352"/>
          </a:xfrm>
          <a:prstGeom prst="rect">
            <a:avLst/>
          </a:prstGeom>
        </p:spPr>
      </p:pic>
    </p:spTree>
    <p:extLst>
      <p:ext uri="{BB962C8B-B14F-4D97-AF65-F5344CB8AC3E}">
        <p14:creationId xmlns:p14="http://schemas.microsoft.com/office/powerpoint/2010/main" val="196243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A11DF-D3CC-E745-BAE0-4089A1FEB5E1}"/>
              </a:ext>
            </a:extLst>
          </p:cNvPr>
          <p:cNvSpPr>
            <a:spLocks noGrp="1"/>
          </p:cNvSpPr>
          <p:nvPr>
            <p:ph type="title"/>
          </p:nvPr>
        </p:nvSpPr>
        <p:spPr>
          <a:xfrm>
            <a:off x="457199" y="594359"/>
            <a:ext cx="3741821" cy="2286000"/>
          </a:xfrm>
        </p:spPr>
        <p:txBody>
          <a:bodyPr/>
          <a:lstStyle/>
          <a:p>
            <a:r>
              <a:rPr lang="en-US" dirty="0"/>
              <a:t>Reporting and Request for Funds</a:t>
            </a:r>
          </a:p>
        </p:txBody>
      </p:sp>
      <p:sp>
        <p:nvSpPr>
          <p:cNvPr id="3" name="Content Placeholder 2">
            <a:extLst>
              <a:ext uri="{FF2B5EF4-FFF2-40B4-BE49-F238E27FC236}">
                <a16:creationId xmlns:a16="http://schemas.microsoft.com/office/drawing/2014/main" id="{1C44A7D6-75E3-0D3A-47CF-B9131DEB1622}"/>
              </a:ext>
            </a:extLst>
          </p:cNvPr>
          <p:cNvSpPr>
            <a:spLocks noGrp="1"/>
          </p:cNvSpPr>
          <p:nvPr>
            <p:ph idx="1"/>
          </p:nvPr>
        </p:nvSpPr>
        <p:spPr/>
        <p:txBody>
          <a:bodyPr>
            <a:normAutofit fontScale="92500" lnSpcReduction="20000"/>
          </a:bodyPr>
          <a:lstStyle/>
          <a:p>
            <a:r>
              <a:rPr lang="en-US" b="1" dirty="0"/>
              <a:t>CDBG Request for Funding</a:t>
            </a:r>
          </a:p>
          <a:p>
            <a:pPr>
              <a:buFont typeface="Arial" panose="020B0604020202020204" pitchFamily="34" charset="0"/>
              <a:buChar char="•"/>
            </a:pPr>
            <a:r>
              <a:rPr lang="en-US" b="1" dirty="0"/>
              <a:t>Submit a Quarter Report</a:t>
            </a:r>
          </a:p>
          <a:p>
            <a:pPr>
              <a:buFont typeface="Arial" panose="020B0604020202020204" pitchFamily="34" charset="0"/>
              <a:buChar char="•"/>
            </a:pPr>
            <a:r>
              <a:rPr lang="en-US" b="1" dirty="0"/>
              <a:t>This is a Reimbursement Grant </a:t>
            </a:r>
          </a:p>
          <a:p>
            <a:pPr>
              <a:buFont typeface="Arial" panose="020B0604020202020204" pitchFamily="34" charset="0"/>
              <a:buChar char="•"/>
            </a:pPr>
            <a:r>
              <a:rPr lang="en-US" dirty="0"/>
              <a:t>Subrecipients must submit a </a:t>
            </a:r>
            <a:r>
              <a:rPr lang="en-US" b="1" dirty="0"/>
              <a:t>Reimbursement Request Form</a:t>
            </a:r>
            <a:endParaRPr lang="en-US" dirty="0"/>
          </a:p>
          <a:p>
            <a:endParaRPr lang="en-US" dirty="0"/>
          </a:p>
          <a:p>
            <a:r>
              <a:rPr lang="en-US" dirty="0"/>
              <a:t>All requests must include:</a:t>
            </a:r>
          </a:p>
          <a:p>
            <a:pPr lvl="1"/>
            <a:r>
              <a:rPr lang="en-US" b="1" dirty="0"/>
              <a:t>Detailed invoice(s)</a:t>
            </a:r>
            <a:endParaRPr lang="en-US" dirty="0"/>
          </a:p>
          <a:p>
            <a:pPr lvl="1"/>
            <a:r>
              <a:rPr lang="en-US" b="1" dirty="0"/>
              <a:t>Receipts or proof of payment</a:t>
            </a:r>
            <a:endParaRPr lang="en-US" dirty="0"/>
          </a:p>
          <a:p>
            <a:pPr lvl="1"/>
            <a:r>
              <a:rPr lang="en-US" b="1" dirty="0"/>
              <a:t>Timesheets or payroll records</a:t>
            </a:r>
            <a:r>
              <a:rPr lang="en-US" dirty="0"/>
              <a:t> (for staff costs)</a:t>
            </a:r>
          </a:p>
          <a:p>
            <a:endParaRPr lang="en-US" dirty="0"/>
          </a:p>
          <a:p>
            <a:r>
              <a:rPr lang="en-US" dirty="0"/>
              <a:t>Costs must be:</a:t>
            </a:r>
          </a:p>
          <a:p>
            <a:pPr lvl="1"/>
            <a:r>
              <a:rPr lang="en-US" b="1" dirty="0"/>
              <a:t>Allowable, approved, reasonable, documented and necessary</a:t>
            </a:r>
            <a:endParaRPr lang="en-US" dirty="0"/>
          </a:p>
          <a:p>
            <a:pPr lvl="1"/>
            <a:r>
              <a:rPr lang="en-US" b="1" dirty="0"/>
              <a:t>Tied to activities outlined in the contract and scope of work</a:t>
            </a:r>
          </a:p>
          <a:p>
            <a:pPr lvl="1"/>
            <a:r>
              <a:rPr lang="en-US" b="1" dirty="0"/>
              <a:t>Paid within the grant timeframe (July 1 – June 30).</a:t>
            </a:r>
            <a:endParaRPr lang="en-US" dirty="0"/>
          </a:p>
          <a:p>
            <a:pPr algn="ctr"/>
            <a:r>
              <a:rPr lang="en-US" b="1" i="1" dirty="0">
                <a:solidFill>
                  <a:srgbClr val="00B0F0"/>
                </a:solidFill>
              </a:rPr>
              <a:t>Final reimbursement requests due by July 15</a:t>
            </a:r>
            <a:r>
              <a:rPr lang="en-US" b="1" i="1" baseline="30000" dirty="0">
                <a:solidFill>
                  <a:srgbClr val="00B0F0"/>
                </a:solidFill>
              </a:rPr>
              <a:t>th</a:t>
            </a:r>
            <a:r>
              <a:rPr lang="en-US" b="1" i="1" dirty="0">
                <a:solidFill>
                  <a:srgbClr val="00B0F0"/>
                </a:solidFill>
              </a:rPr>
              <a:t> of the program year</a:t>
            </a:r>
          </a:p>
          <a:p>
            <a:pPr marL="0" indent="0">
              <a:buNone/>
            </a:pPr>
            <a:endParaRPr lang="en-US" b="1" dirty="0"/>
          </a:p>
        </p:txBody>
      </p:sp>
    </p:spTree>
    <p:extLst>
      <p:ext uri="{BB962C8B-B14F-4D97-AF65-F5344CB8AC3E}">
        <p14:creationId xmlns:p14="http://schemas.microsoft.com/office/powerpoint/2010/main" val="2046204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0CC9C-243A-F30C-4501-449B069C791F}"/>
              </a:ext>
            </a:extLst>
          </p:cNvPr>
          <p:cNvSpPr>
            <a:spLocks noGrp="1"/>
          </p:cNvSpPr>
          <p:nvPr>
            <p:ph type="title"/>
          </p:nvPr>
        </p:nvSpPr>
        <p:spPr>
          <a:xfrm>
            <a:off x="457199" y="594359"/>
            <a:ext cx="3513221" cy="2286000"/>
          </a:xfrm>
        </p:spPr>
        <p:txBody>
          <a:bodyPr/>
          <a:lstStyle/>
          <a:p>
            <a:r>
              <a:rPr lang="en-US" dirty="0"/>
              <a:t>Reporting and Request for Funds</a:t>
            </a:r>
          </a:p>
        </p:txBody>
      </p:sp>
      <p:sp>
        <p:nvSpPr>
          <p:cNvPr id="3" name="Content Placeholder 2">
            <a:extLst>
              <a:ext uri="{FF2B5EF4-FFF2-40B4-BE49-F238E27FC236}">
                <a16:creationId xmlns:a16="http://schemas.microsoft.com/office/drawing/2014/main" id="{1DC736DD-3110-D7DF-E6EC-79133FE8E3BA}"/>
              </a:ext>
            </a:extLst>
          </p:cNvPr>
          <p:cNvSpPr>
            <a:spLocks noGrp="1"/>
          </p:cNvSpPr>
          <p:nvPr>
            <p:ph idx="1"/>
          </p:nvPr>
        </p:nvSpPr>
        <p:spPr/>
        <p:txBody>
          <a:bodyPr/>
          <a:lstStyle/>
          <a:p>
            <a:r>
              <a:rPr lang="en-US" b="1" dirty="0"/>
              <a:t>CDBG Reporting Requirements</a:t>
            </a:r>
          </a:p>
          <a:p>
            <a:r>
              <a:rPr lang="en-US" b="1" dirty="0"/>
              <a:t>Quarterly Reports</a:t>
            </a:r>
            <a:r>
              <a:rPr lang="en-US" dirty="0"/>
              <a:t> required (4 per year)</a:t>
            </a:r>
          </a:p>
          <a:p>
            <a:r>
              <a:rPr lang="en-US" dirty="0"/>
              <a:t>Reports must include:</a:t>
            </a:r>
          </a:p>
          <a:p>
            <a:pPr lvl="1"/>
            <a:r>
              <a:rPr lang="en-US" b="1" dirty="0"/>
              <a:t>Number of clients served</a:t>
            </a:r>
            <a:endParaRPr lang="en-US" dirty="0"/>
          </a:p>
          <a:p>
            <a:pPr lvl="1"/>
            <a:r>
              <a:rPr lang="en-US" b="1" dirty="0"/>
              <a:t>Demographic data</a:t>
            </a:r>
            <a:r>
              <a:rPr lang="en-US" dirty="0"/>
              <a:t> (race, income, residence, etc.)</a:t>
            </a:r>
          </a:p>
          <a:p>
            <a:pPr lvl="1"/>
            <a:r>
              <a:rPr lang="en-US" b="1" dirty="0"/>
              <a:t>Outcomes achieved</a:t>
            </a:r>
            <a:r>
              <a:rPr lang="en-US" dirty="0"/>
              <a:t> based on program goals</a:t>
            </a:r>
          </a:p>
          <a:p>
            <a:pPr algn="ctr"/>
            <a:r>
              <a:rPr lang="en-US" b="1" dirty="0">
                <a:solidFill>
                  <a:srgbClr val="00B0F0"/>
                </a:solidFill>
              </a:rPr>
              <a:t>Final report due no later than July 15</a:t>
            </a:r>
            <a:r>
              <a:rPr lang="en-US" b="1" baseline="30000" dirty="0">
                <a:solidFill>
                  <a:srgbClr val="00B0F0"/>
                </a:solidFill>
              </a:rPr>
              <a:t>th,</a:t>
            </a:r>
            <a:r>
              <a:rPr lang="en-US" b="1" dirty="0">
                <a:solidFill>
                  <a:srgbClr val="00B0F0"/>
                </a:solidFill>
              </a:rPr>
              <a:t> 2026</a:t>
            </a:r>
          </a:p>
          <a:p>
            <a:endParaRPr lang="en-US" dirty="0"/>
          </a:p>
        </p:txBody>
      </p:sp>
    </p:spTree>
    <p:extLst>
      <p:ext uri="{BB962C8B-B14F-4D97-AF65-F5344CB8AC3E}">
        <p14:creationId xmlns:p14="http://schemas.microsoft.com/office/powerpoint/2010/main" val="3707278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5" name="Rectangle 24">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6" name="Straight Connector 25">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7" name="Rectangle 2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88952" cy="4970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Title 4">
            <a:extLst>
              <a:ext uri="{FF2B5EF4-FFF2-40B4-BE49-F238E27FC236}">
                <a16:creationId xmlns:a16="http://schemas.microsoft.com/office/drawing/2014/main" id="{7FEE24E3-02F6-943D-3569-B6D034D426D8}"/>
              </a:ext>
            </a:extLst>
          </p:cNvPr>
          <p:cNvSpPr>
            <a:spLocks noGrp="1"/>
          </p:cNvSpPr>
          <p:nvPr>
            <p:ph type="title"/>
          </p:nvPr>
        </p:nvSpPr>
        <p:spPr>
          <a:xfrm>
            <a:off x="1097280" y="758952"/>
            <a:ext cx="5616341" cy="3124769"/>
          </a:xfrm>
        </p:spPr>
        <p:txBody>
          <a:bodyPr vert="horz" lIns="91440" tIns="45720" rIns="91440" bIns="45720" rtlCol="0" anchor="b">
            <a:normAutofit fontScale="90000"/>
          </a:bodyPr>
          <a:lstStyle/>
          <a:p>
            <a:r>
              <a:rPr lang="en-US" sz="8000" dirty="0">
                <a:solidFill>
                  <a:srgbClr val="FFFFFF"/>
                </a:solidFill>
              </a:rPr>
              <a:t>Example of reporting forms</a:t>
            </a:r>
          </a:p>
        </p:txBody>
      </p:sp>
    </p:spTree>
    <p:extLst>
      <p:ext uri="{BB962C8B-B14F-4D97-AF65-F5344CB8AC3E}">
        <p14:creationId xmlns:p14="http://schemas.microsoft.com/office/powerpoint/2010/main" val="3351220534"/>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650D9F3-2D20-FAD9-BCD2-95D5AED50227}"/>
              </a:ext>
            </a:extLst>
          </p:cNvPr>
          <p:cNvPicPr>
            <a:picLocks noChangeAspect="1"/>
          </p:cNvPicPr>
          <p:nvPr/>
        </p:nvPicPr>
        <p:blipFill>
          <a:blip r:embed="rId2"/>
          <a:srcRect l="58944" t="7735" r="9521" b="9024"/>
          <a:stretch>
            <a:fillRect/>
          </a:stretch>
        </p:blipFill>
        <p:spPr>
          <a:xfrm>
            <a:off x="367344" y="490591"/>
            <a:ext cx="5728656" cy="4610354"/>
          </a:xfrm>
          <a:prstGeom prst="rect">
            <a:avLst/>
          </a:prstGeom>
        </p:spPr>
      </p:pic>
      <p:pic>
        <p:nvPicPr>
          <p:cNvPr id="3" name="Picture 2">
            <a:extLst>
              <a:ext uri="{FF2B5EF4-FFF2-40B4-BE49-F238E27FC236}">
                <a16:creationId xmlns:a16="http://schemas.microsoft.com/office/drawing/2014/main" id="{3AE78032-FFBF-0C96-1B86-98B8C757DE79}"/>
              </a:ext>
            </a:extLst>
          </p:cNvPr>
          <p:cNvPicPr>
            <a:picLocks noChangeAspect="1"/>
          </p:cNvPicPr>
          <p:nvPr/>
        </p:nvPicPr>
        <p:blipFill>
          <a:blip r:embed="rId3"/>
          <a:srcRect l="58421" t="8948" r="9211" b="5089"/>
          <a:stretch>
            <a:fillRect/>
          </a:stretch>
        </p:blipFill>
        <p:spPr>
          <a:xfrm>
            <a:off x="6187001" y="889890"/>
            <a:ext cx="5637655" cy="4211055"/>
          </a:xfrm>
          <a:prstGeom prst="rect">
            <a:avLst/>
          </a:prstGeom>
        </p:spPr>
      </p:pic>
    </p:spTree>
    <p:extLst>
      <p:ext uri="{BB962C8B-B14F-4D97-AF65-F5344CB8AC3E}">
        <p14:creationId xmlns:p14="http://schemas.microsoft.com/office/powerpoint/2010/main" val="1902928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D3B4B8E-DD6E-57EF-1F8E-6B8A0CBC73D0}"/>
              </a:ext>
            </a:extLst>
          </p:cNvPr>
          <p:cNvPicPr>
            <a:picLocks noChangeAspect="1"/>
          </p:cNvPicPr>
          <p:nvPr/>
        </p:nvPicPr>
        <p:blipFill>
          <a:blip r:embed="rId2"/>
          <a:srcRect l="15001" t="25439" r="68125" b="5362"/>
          <a:stretch>
            <a:fillRect/>
          </a:stretch>
        </p:blipFill>
        <p:spPr>
          <a:xfrm>
            <a:off x="6096000" y="794081"/>
            <a:ext cx="4391831" cy="5065297"/>
          </a:xfrm>
          <a:prstGeom prst="rect">
            <a:avLst/>
          </a:prstGeom>
        </p:spPr>
      </p:pic>
      <p:pic>
        <p:nvPicPr>
          <p:cNvPr id="5" name="Picture 4">
            <a:extLst>
              <a:ext uri="{FF2B5EF4-FFF2-40B4-BE49-F238E27FC236}">
                <a16:creationId xmlns:a16="http://schemas.microsoft.com/office/drawing/2014/main" id="{0ECB5369-9C54-4DE6-9855-20895A8D738D}"/>
              </a:ext>
            </a:extLst>
          </p:cNvPr>
          <p:cNvPicPr>
            <a:picLocks noChangeAspect="1"/>
          </p:cNvPicPr>
          <p:nvPr/>
        </p:nvPicPr>
        <p:blipFill>
          <a:blip r:embed="rId3"/>
          <a:srcRect l="62377" t="4972" r="13097" b="4666"/>
          <a:stretch>
            <a:fillRect/>
          </a:stretch>
        </p:blipFill>
        <p:spPr>
          <a:xfrm>
            <a:off x="1094873" y="615237"/>
            <a:ext cx="4411486" cy="4666626"/>
          </a:xfrm>
          <a:prstGeom prst="rect">
            <a:avLst/>
          </a:prstGeom>
        </p:spPr>
      </p:pic>
    </p:spTree>
    <p:extLst>
      <p:ext uri="{BB962C8B-B14F-4D97-AF65-F5344CB8AC3E}">
        <p14:creationId xmlns:p14="http://schemas.microsoft.com/office/powerpoint/2010/main" val="2646009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B7345C-4CDD-DB27-462F-862A9E037119}"/>
              </a:ext>
            </a:extLst>
          </p:cNvPr>
          <p:cNvPicPr>
            <a:picLocks noChangeAspect="1"/>
          </p:cNvPicPr>
          <p:nvPr/>
        </p:nvPicPr>
        <p:blipFill>
          <a:blip r:embed="rId3"/>
          <a:srcRect l="-692" t="6842" r="50692" b="6842"/>
          <a:stretch>
            <a:fillRect/>
          </a:stretch>
        </p:blipFill>
        <p:spPr>
          <a:xfrm>
            <a:off x="1672388" y="1179094"/>
            <a:ext cx="8697954" cy="4223085"/>
          </a:xfrm>
          <a:prstGeom prst="rect">
            <a:avLst/>
          </a:prstGeom>
        </p:spPr>
      </p:pic>
    </p:spTree>
    <p:extLst>
      <p:ext uri="{BB962C8B-B14F-4D97-AF65-F5344CB8AC3E}">
        <p14:creationId xmlns:p14="http://schemas.microsoft.com/office/powerpoint/2010/main" val="1417953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A830875-4C87-4D6F-8F62-EC7DD8A34801}"/>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Welcome and Introductions</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A663A65A-3D35-D489-ACEF-9F7688A45C10}"/>
              </a:ext>
            </a:extLst>
          </p:cNvPr>
          <p:cNvSpPr>
            <a:spLocks noGrp="1"/>
          </p:cNvSpPr>
          <p:nvPr>
            <p:ph idx="1"/>
          </p:nvPr>
        </p:nvSpPr>
        <p:spPr>
          <a:xfrm>
            <a:off x="4742016" y="605896"/>
            <a:ext cx="6413663" cy="5646208"/>
          </a:xfrm>
        </p:spPr>
        <p:txBody>
          <a:bodyPr anchor="ctr">
            <a:normAutofit/>
          </a:bodyPr>
          <a:lstStyle/>
          <a:p>
            <a:pPr marL="0" indent="0" algn="ctr">
              <a:buNone/>
            </a:pPr>
            <a:r>
              <a:rPr lang="en-US" b="1" dirty="0">
                <a:latin typeface="Garamond" panose="02020404030301010803" pitchFamily="18" charset="0"/>
              </a:rPr>
              <a:t>Hamden’s Community Development Block Grant (CDBG) Team</a:t>
            </a:r>
          </a:p>
          <a:p>
            <a:pPr marL="800100" lvl="1" indent="-342900">
              <a:buFont typeface="Arial" panose="020B0604020202020204" pitchFamily="34" charset="0"/>
              <a:buChar char="•"/>
            </a:pPr>
            <a:endParaRPr lang="en-US" dirty="0">
              <a:latin typeface="Garamond" panose="02020404030301010803" pitchFamily="18" charset="0"/>
            </a:endParaRPr>
          </a:p>
          <a:p>
            <a:pPr marL="800100" lvl="1" indent="-342900">
              <a:buFont typeface="Arial" panose="020B0604020202020204" pitchFamily="34" charset="0"/>
              <a:buChar char="•"/>
            </a:pPr>
            <a:r>
              <a:rPr lang="en-US" dirty="0">
                <a:latin typeface="Garamond" panose="02020404030301010803" pitchFamily="18" charset="0"/>
              </a:rPr>
              <a:t>Carol Hazen- Director, Grants &amp; Capital Projects</a:t>
            </a:r>
          </a:p>
          <a:p>
            <a:pPr marL="800100" lvl="1" indent="-342900">
              <a:buFont typeface="Arial" panose="020B0604020202020204" pitchFamily="34" charset="0"/>
              <a:buChar char="•"/>
            </a:pPr>
            <a:r>
              <a:rPr lang="en-US" dirty="0">
                <a:latin typeface="Garamond" panose="02020404030301010803" pitchFamily="18" charset="0"/>
              </a:rPr>
              <a:t>Camile Samuels, Community Development Specialist</a:t>
            </a:r>
          </a:p>
          <a:p>
            <a:pPr marL="800100" lvl="1" indent="-342900">
              <a:buFont typeface="Arial" panose="020B0604020202020204" pitchFamily="34" charset="0"/>
              <a:buChar char="•"/>
            </a:pPr>
            <a:r>
              <a:rPr lang="en-US" dirty="0">
                <a:latin typeface="Garamond" panose="02020404030301010803" pitchFamily="18" charset="0"/>
              </a:rPr>
              <a:t>Sharon Regan- Administrative Assistant for Grants &amp; Economic Development Activities</a:t>
            </a:r>
          </a:p>
          <a:p>
            <a:pPr marL="800100" lvl="1" indent="-342900">
              <a:buFont typeface="Arial" panose="020B0604020202020204" pitchFamily="34" charset="0"/>
              <a:buChar char="•"/>
            </a:pPr>
            <a:r>
              <a:rPr lang="en-US" dirty="0">
                <a:latin typeface="Garamond" panose="02020404030301010803" pitchFamily="18" charset="0"/>
              </a:rPr>
              <a:t>Linda Davis-Cannon- Community Service Outreach Technician</a:t>
            </a:r>
          </a:p>
        </p:txBody>
      </p:sp>
    </p:spTree>
    <p:extLst>
      <p:ext uri="{BB962C8B-B14F-4D97-AF65-F5344CB8AC3E}">
        <p14:creationId xmlns:p14="http://schemas.microsoft.com/office/powerpoint/2010/main" val="945252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7C0920-74F9-3473-3484-0DBA601652C2}"/>
              </a:ext>
            </a:extLst>
          </p:cNvPr>
          <p:cNvPicPr>
            <a:picLocks noChangeAspect="1"/>
          </p:cNvPicPr>
          <p:nvPr/>
        </p:nvPicPr>
        <p:blipFill>
          <a:blip r:embed="rId2"/>
          <a:srcRect l="14328" t="10500" r="64566" b="6195"/>
          <a:stretch>
            <a:fillRect/>
          </a:stretch>
        </p:blipFill>
        <p:spPr>
          <a:xfrm>
            <a:off x="1179094" y="998621"/>
            <a:ext cx="3999356" cy="4439654"/>
          </a:xfrm>
          <a:prstGeom prst="rect">
            <a:avLst/>
          </a:prstGeom>
        </p:spPr>
      </p:pic>
      <p:pic>
        <p:nvPicPr>
          <p:cNvPr id="5" name="Picture 4">
            <a:extLst>
              <a:ext uri="{FF2B5EF4-FFF2-40B4-BE49-F238E27FC236}">
                <a16:creationId xmlns:a16="http://schemas.microsoft.com/office/drawing/2014/main" id="{7C21013E-1E88-56F8-E986-0CD569F8109D}"/>
              </a:ext>
            </a:extLst>
          </p:cNvPr>
          <p:cNvPicPr>
            <a:picLocks noChangeAspect="1"/>
          </p:cNvPicPr>
          <p:nvPr/>
        </p:nvPicPr>
        <p:blipFill>
          <a:blip r:embed="rId3"/>
          <a:srcRect l="14605" t="15964" r="63882" b="4387"/>
          <a:stretch>
            <a:fillRect/>
          </a:stretch>
        </p:blipFill>
        <p:spPr>
          <a:xfrm>
            <a:off x="5887719" y="938462"/>
            <a:ext cx="4506280" cy="4692317"/>
          </a:xfrm>
          <a:prstGeom prst="rect">
            <a:avLst/>
          </a:prstGeom>
        </p:spPr>
      </p:pic>
    </p:spTree>
    <p:extLst>
      <p:ext uri="{BB962C8B-B14F-4D97-AF65-F5344CB8AC3E}">
        <p14:creationId xmlns:p14="http://schemas.microsoft.com/office/powerpoint/2010/main" val="2518896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DB785-6230-0BE2-9BD6-99C9F36EECDC}"/>
              </a:ext>
            </a:extLst>
          </p:cNvPr>
          <p:cNvSpPr>
            <a:spLocks noGrp="1"/>
          </p:cNvSpPr>
          <p:nvPr>
            <p:ph type="title"/>
          </p:nvPr>
        </p:nvSpPr>
        <p:spPr/>
        <p:txBody>
          <a:bodyPr/>
          <a:lstStyle/>
          <a:p>
            <a:r>
              <a:rPr lang="en-US" dirty="0"/>
              <a:t>Communication and Technical Support</a:t>
            </a:r>
          </a:p>
        </p:txBody>
      </p:sp>
      <p:sp>
        <p:nvSpPr>
          <p:cNvPr id="3" name="Content Placeholder 2">
            <a:extLst>
              <a:ext uri="{FF2B5EF4-FFF2-40B4-BE49-F238E27FC236}">
                <a16:creationId xmlns:a16="http://schemas.microsoft.com/office/drawing/2014/main" id="{F859B376-439A-B32A-DE74-5E4689B3C13F}"/>
              </a:ext>
            </a:extLst>
          </p:cNvPr>
          <p:cNvSpPr>
            <a:spLocks noGrp="1"/>
          </p:cNvSpPr>
          <p:nvPr>
            <p:ph idx="1"/>
          </p:nvPr>
        </p:nvSpPr>
        <p:spPr/>
        <p:txBody>
          <a:bodyPr/>
          <a:lstStyle/>
          <a:p>
            <a:endParaRPr lang="en-US" dirty="0"/>
          </a:p>
          <a:p>
            <a:endParaRPr lang="en-US" dirty="0"/>
          </a:p>
          <a:p>
            <a:r>
              <a:rPr lang="en-US" dirty="0"/>
              <a:t>Effective communication is the foundation of a successful partnership, which enables the implementation of a successful program and a successful program year.</a:t>
            </a:r>
          </a:p>
          <a:p>
            <a:endParaRPr lang="en-US" dirty="0"/>
          </a:p>
          <a:p>
            <a:pPr algn="ctr"/>
            <a:r>
              <a:rPr lang="en-US" b="1" dirty="0">
                <a:solidFill>
                  <a:srgbClr val="00B0F0"/>
                </a:solidFill>
              </a:rPr>
              <a:t> Our team is dedicated and committed to providing technical support and assistance</a:t>
            </a:r>
            <a:r>
              <a:rPr lang="en-US" dirty="0"/>
              <a:t>. </a:t>
            </a:r>
          </a:p>
        </p:txBody>
      </p:sp>
    </p:spTree>
    <p:extLst>
      <p:ext uri="{BB962C8B-B14F-4D97-AF65-F5344CB8AC3E}">
        <p14:creationId xmlns:p14="http://schemas.microsoft.com/office/powerpoint/2010/main" val="3457879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D188FD-FDCE-3397-EBD4-7AD3B08879E4}"/>
              </a:ext>
            </a:extLst>
          </p:cNvPr>
          <p:cNvSpPr>
            <a:spLocks noGrp="1"/>
          </p:cNvSpPr>
          <p:nvPr>
            <p:ph type="title"/>
          </p:nvPr>
        </p:nvSpPr>
        <p:spPr>
          <a:xfrm>
            <a:off x="1066800" y="1978243"/>
            <a:ext cx="10058400" cy="1450757"/>
          </a:xfrm>
        </p:spPr>
        <p:txBody>
          <a:bodyPr>
            <a:normAutofit fontScale="90000"/>
          </a:bodyPr>
          <a:lstStyle/>
          <a:p>
            <a:pPr algn="ctr"/>
            <a:br>
              <a:rPr lang="en-US" dirty="0"/>
            </a:br>
            <a:br>
              <a:rPr lang="en-US" b="1" dirty="0"/>
            </a:br>
            <a:br>
              <a:rPr lang="en-US" b="1" dirty="0"/>
            </a:br>
            <a:r>
              <a:rPr lang="en-US" b="1" dirty="0"/>
              <a:t>Director’s Comments</a:t>
            </a:r>
            <a:br>
              <a:rPr lang="en-US" b="1" dirty="0"/>
            </a:br>
            <a:r>
              <a:rPr lang="en-US" b="1" dirty="0"/>
              <a:t>Carol Hazen</a:t>
            </a:r>
          </a:p>
        </p:txBody>
      </p:sp>
    </p:spTree>
    <p:extLst>
      <p:ext uri="{BB962C8B-B14F-4D97-AF65-F5344CB8AC3E}">
        <p14:creationId xmlns:p14="http://schemas.microsoft.com/office/powerpoint/2010/main" val="1791462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3A55A-56EB-4188-B8C6-6F681CDC846C}"/>
              </a:ext>
            </a:extLst>
          </p:cNvPr>
          <p:cNvSpPr>
            <a:spLocks noGrp="1"/>
          </p:cNvSpPr>
          <p:nvPr>
            <p:ph type="title"/>
          </p:nvPr>
        </p:nvSpPr>
        <p:spPr>
          <a:xfrm>
            <a:off x="1507067" y="1578133"/>
            <a:ext cx="4335468" cy="2875534"/>
          </a:xfrm>
        </p:spPr>
        <p:txBody>
          <a:bodyPr vert="horz" lIns="91440" tIns="45720" rIns="91440" bIns="45720" rtlCol="0" anchor="b" anchorCtr="1">
            <a:normAutofit/>
          </a:bodyPr>
          <a:lstStyle/>
          <a:p>
            <a:pPr algn="r"/>
            <a:r>
              <a:rPr lang="en-US" sz="5400" kern="1200" dirty="0">
                <a:solidFill>
                  <a:schemeClr val="accent1"/>
                </a:solidFill>
                <a:latin typeface="+mj-lt"/>
                <a:ea typeface="+mj-ea"/>
                <a:cs typeface="+mj-cs"/>
              </a:rPr>
              <a:t>Questions</a:t>
            </a:r>
          </a:p>
        </p:txBody>
      </p:sp>
      <p:pic>
        <p:nvPicPr>
          <p:cNvPr id="7" name="Graphic 6" descr="Blog">
            <a:extLst>
              <a:ext uri="{FF2B5EF4-FFF2-40B4-BE49-F238E27FC236}">
                <a16:creationId xmlns:a16="http://schemas.microsoft.com/office/drawing/2014/main" id="{078BB197-71AE-4D72-9890-F05F52906B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5998" y="1924043"/>
            <a:ext cx="3280613" cy="3280613"/>
          </a:xfrm>
          <a:prstGeom prst="rect">
            <a:avLst/>
          </a:prstGeom>
        </p:spPr>
      </p:pic>
    </p:spTree>
    <p:extLst>
      <p:ext uri="{BB962C8B-B14F-4D97-AF65-F5344CB8AC3E}">
        <p14:creationId xmlns:p14="http://schemas.microsoft.com/office/powerpoint/2010/main" val="3514968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EA288-8B58-42CB-A893-88750FDCBD10}"/>
              </a:ext>
            </a:extLst>
          </p:cNvPr>
          <p:cNvSpPr>
            <a:spLocks noGrp="1"/>
          </p:cNvSpPr>
          <p:nvPr>
            <p:ph type="title"/>
          </p:nvPr>
        </p:nvSpPr>
        <p:spPr>
          <a:xfrm>
            <a:off x="643467" y="816638"/>
            <a:ext cx="3367359" cy="5224724"/>
          </a:xfrm>
          <a:prstGeom prst="ellipse">
            <a:avLst/>
          </a:prstGeom>
        </p:spPr>
        <p:txBody>
          <a:bodyPr anchor="ctr">
            <a:normAutofit/>
          </a:bodyPr>
          <a:lstStyle/>
          <a:p>
            <a:r>
              <a:rPr lang="en-US" sz="3300" dirty="0"/>
              <a:t>Questions? </a:t>
            </a:r>
            <a:br>
              <a:rPr lang="en-US" sz="3300" dirty="0"/>
            </a:br>
            <a:br>
              <a:rPr lang="en-US" sz="3300" dirty="0"/>
            </a:br>
            <a:r>
              <a:rPr lang="en-US" sz="3300" dirty="0"/>
              <a:t>For More Information</a:t>
            </a:r>
          </a:p>
        </p:txBody>
      </p:sp>
      <p:sp>
        <p:nvSpPr>
          <p:cNvPr id="3" name="Content Placeholder 2">
            <a:extLst>
              <a:ext uri="{FF2B5EF4-FFF2-40B4-BE49-F238E27FC236}">
                <a16:creationId xmlns:a16="http://schemas.microsoft.com/office/drawing/2014/main" id="{50EBCA53-0D5A-444C-984F-B6165FE17D2F}"/>
              </a:ext>
            </a:extLst>
          </p:cNvPr>
          <p:cNvSpPr>
            <a:spLocks noGrp="1"/>
          </p:cNvSpPr>
          <p:nvPr>
            <p:ph idx="1"/>
          </p:nvPr>
        </p:nvSpPr>
        <p:spPr>
          <a:xfrm>
            <a:off x="4143738" y="816638"/>
            <a:ext cx="6794338" cy="5224724"/>
          </a:xfrm>
        </p:spPr>
        <p:txBody>
          <a:bodyPr anchor="ctr">
            <a:normAutofit/>
          </a:bodyPr>
          <a:lstStyle/>
          <a:p>
            <a:pPr marL="0" indent="0">
              <a:spcBef>
                <a:spcPts val="0"/>
              </a:spcBef>
              <a:spcAft>
                <a:spcPts val="600"/>
              </a:spcAft>
              <a:buNone/>
            </a:pPr>
            <a:r>
              <a:rPr lang="en-US" sz="2800" dirty="0">
                <a:latin typeface="Avenir Next LT Pro" panose="020B0504020202020204" pitchFamily="34" charset="77"/>
              </a:rPr>
              <a:t>Camile Samuels, Community Development Specialist</a:t>
            </a:r>
          </a:p>
          <a:p>
            <a:pPr marL="0" indent="0">
              <a:spcBef>
                <a:spcPts val="0"/>
              </a:spcBef>
              <a:spcAft>
                <a:spcPts val="600"/>
              </a:spcAft>
              <a:buNone/>
            </a:pPr>
            <a:r>
              <a:rPr lang="en-US" sz="3600"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csamuels@hamden.com</a:t>
            </a:r>
            <a:endParaRPr lang="en-US" sz="3600"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endParaRPr>
          </a:p>
          <a:p>
            <a:pPr marL="0" indent="0">
              <a:spcBef>
                <a:spcPts val="0"/>
              </a:spcBef>
              <a:spcAft>
                <a:spcPts val="600"/>
              </a:spcAft>
              <a:buNone/>
            </a:pPr>
            <a:r>
              <a:rPr lang="en-US" sz="3600" u="sng" dirty="0">
                <a:solidFill>
                  <a:srgbClr val="467886"/>
                </a:solidFill>
                <a:latin typeface="Aptos" panose="020B0004020202020204" pitchFamily="34" charset="0"/>
                <a:cs typeface="Times New Roman" panose="02020603050405020304" pitchFamily="18" charset="0"/>
              </a:rPr>
              <a:t>(203) 287-7000 ext. 1131</a:t>
            </a:r>
            <a:endParaRPr lang="en-US" sz="3600" dirty="0">
              <a:latin typeface="Avenir Next LT Pro" panose="020B0504020202020204" pitchFamily="34" charset="77"/>
            </a:endParaRPr>
          </a:p>
        </p:txBody>
      </p:sp>
    </p:spTree>
    <p:extLst>
      <p:ext uri="{BB962C8B-B14F-4D97-AF65-F5344CB8AC3E}">
        <p14:creationId xmlns:p14="http://schemas.microsoft.com/office/powerpoint/2010/main" val="68120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5" name="Straight Connector 24">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D42377-70D7-F6E2-F38F-D8A27B4FF021}"/>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5100">
                <a:solidFill>
                  <a:schemeClr val="tx1">
                    <a:lumMod val="85000"/>
                    <a:lumOff val="15000"/>
                  </a:schemeClr>
                </a:solidFill>
              </a:rPr>
              <a:t>Introduction of Public Service Agencies</a:t>
            </a:r>
          </a:p>
        </p:txBody>
      </p:sp>
      <p:pic>
        <p:nvPicPr>
          <p:cNvPr id="27" name="Graphic 26" descr="Group">
            <a:extLst>
              <a:ext uri="{FF2B5EF4-FFF2-40B4-BE49-F238E27FC236}">
                <a16:creationId xmlns:a16="http://schemas.microsoft.com/office/drawing/2014/main" id="{F1D5B911-28E1-63B8-2B03-D7651A9B48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63029" y="640081"/>
            <a:ext cx="5054156" cy="5054156"/>
          </a:xfrm>
          <a:prstGeom prst="rect">
            <a:avLst/>
          </a:prstGeom>
        </p:spPr>
      </p:pic>
      <p:cxnSp>
        <p:nvCxnSpPr>
          <p:cNvPr id="28" name="Straight Connector 27">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0" name="Rectangle 29">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818953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BFFEAF-2D17-3568-710A-A6FAA5BAE314}"/>
              </a:ext>
            </a:extLst>
          </p:cNvPr>
          <p:cNvSpPr>
            <a:spLocks noGrp="1"/>
          </p:cNvSpPr>
          <p:nvPr>
            <p:ph type="title"/>
          </p:nvPr>
        </p:nvSpPr>
        <p:spPr>
          <a:xfrm>
            <a:off x="1097280" y="286603"/>
            <a:ext cx="10058400" cy="1450757"/>
          </a:xfrm>
        </p:spPr>
        <p:txBody>
          <a:bodyPr>
            <a:normAutofit/>
          </a:bodyPr>
          <a:lstStyle/>
          <a:p>
            <a:r>
              <a:rPr lang="en-US"/>
              <a:t>PY51 Funded Public Service Agencies</a:t>
            </a:r>
          </a:p>
        </p:txBody>
      </p:sp>
      <p:graphicFrame>
        <p:nvGraphicFramePr>
          <p:cNvPr id="15" name="Content Placeholder 3">
            <a:extLst>
              <a:ext uri="{FF2B5EF4-FFF2-40B4-BE49-F238E27FC236}">
                <a16:creationId xmlns:a16="http://schemas.microsoft.com/office/drawing/2014/main" id="{3F9DFDE8-1C04-90D3-125F-C47CDC975621}"/>
              </a:ext>
            </a:extLst>
          </p:cNvPr>
          <p:cNvGraphicFramePr>
            <a:graphicFrameLocks noGrp="1"/>
          </p:cNvGraphicFramePr>
          <p:nvPr>
            <p:ph idx="1"/>
            <p:extLst>
              <p:ext uri="{D42A27DB-BD31-4B8C-83A1-F6EECF244321}">
                <p14:modId xmlns:p14="http://schemas.microsoft.com/office/powerpoint/2010/main" val="318938002"/>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8590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5196483-CF29-12AF-7233-614C5A52D2CD}"/>
              </a:ext>
            </a:extLst>
          </p:cNvPr>
          <p:cNvSpPr>
            <a:spLocks noGrp="1"/>
          </p:cNvSpPr>
          <p:nvPr>
            <p:ph type="title"/>
          </p:nvPr>
        </p:nvSpPr>
        <p:spPr>
          <a:xfrm>
            <a:off x="492370" y="605896"/>
            <a:ext cx="3084844" cy="5646208"/>
          </a:xfrm>
        </p:spPr>
        <p:txBody>
          <a:bodyPr anchor="ctr">
            <a:normAutofit/>
          </a:bodyPr>
          <a:lstStyle/>
          <a:p>
            <a:r>
              <a:rPr lang="en-US" sz="3600">
                <a:solidFill>
                  <a:srgbClr val="FFFFFF"/>
                </a:solidFill>
              </a:rPr>
              <a:t>Information Session</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5140EC79-1540-5A3C-BADD-FF6A8622D71C}"/>
              </a:ext>
            </a:extLst>
          </p:cNvPr>
          <p:cNvSpPr>
            <a:spLocks noGrp="1"/>
          </p:cNvSpPr>
          <p:nvPr>
            <p:ph idx="1"/>
          </p:nvPr>
        </p:nvSpPr>
        <p:spPr>
          <a:xfrm>
            <a:off x="4742016" y="605896"/>
            <a:ext cx="6413663" cy="5646208"/>
          </a:xfrm>
        </p:spPr>
        <p:txBody>
          <a:bodyPr anchor="ctr">
            <a:normAutofit/>
          </a:bodyPr>
          <a:lstStyle/>
          <a:p>
            <a:endParaRPr lang="en-US" dirty="0"/>
          </a:p>
          <a:p>
            <a:r>
              <a:rPr lang="en-US"/>
              <a:t>The purpose of this session is to provide an overview of the CDBG and the Public Service Program Year, including expectations, requirements, and timelines for all funded organizations. We will review, reporting procedures, eligible activities, and financial documentation. </a:t>
            </a:r>
          </a:p>
          <a:p>
            <a:r>
              <a:rPr lang="en-US"/>
              <a:t>This is also an opportunity to address questions, clarify responsibilities, and ensure all recipients are fully equipped to deliver impactful services while maintaining program integrity.</a:t>
            </a:r>
          </a:p>
        </p:txBody>
      </p:sp>
    </p:spTree>
    <p:extLst>
      <p:ext uri="{BB962C8B-B14F-4D97-AF65-F5344CB8AC3E}">
        <p14:creationId xmlns:p14="http://schemas.microsoft.com/office/powerpoint/2010/main" val="761254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DCEB5A2-1CAD-6B86-F435-2FE7E4821829}"/>
              </a:ext>
            </a:extLst>
          </p:cNvPr>
          <p:cNvSpPr>
            <a:spLocks noGrp="1"/>
          </p:cNvSpPr>
          <p:nvPr>
            <p:ph type="title"/>
          </p:nvPr>
        </p:nvSpPr>
        <p:spPr>
          <a:xfrm>
            <a:off x="492370" y="605896"/>
            <a:ext cx="3084844" cy="5646208"/>
          </a:xfrm>
        </p:spPr>
        <p:txBody>
          <a:bodyPr anchor="ctr">
            <a:normAutofit/>
          </a:bodyPr>
          <a:lstStyle/>
          <a:p>
            <a:r>
              <a:rPr lang="en-US" sz="3600" b="1">
                <a:solidFill>
                  <a:srgbClr val="FFFFFF"/>
                </a:solidFill>
              </a:rPr>
              <a:t>What is CDBG</a:t>
            </a:r>
          </a:p>
        </p:txBody>
      </p:sp>
      <p:sp>
        <p:nvSpPr>
          <p:cNvPr id="21" name="Rectangle 20">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B9F05761-0D6B-5B74-2EBD-3AEC791C2F82}"/>
              </a:ext>
            </a:extLst>
          </p:cNvPr>
          <p:cNvSpPr>
            <a:spLocks noGrp="1"/>
          </p:cNvSpPr>
          <p:nvPr>
            <p:ph idx="1"/>
          </p:nvPr>
        </p:nvSpPr>
        <p:spPr>
          <a:xfrm>
            <a:off x="4742016" y="605896"/>
            <a:ext cx="6413663" cy="5646208"/>
          </a:xfrm>
        </p:spPr>
        <p:txBody>
          <a:bodyPr anchor="ctr">
            <a:normAutofit/>
          </a:bodyPr>
          <a:lstStyle/>
          <a:p>
            <a:pPr>
              <a:buFont typeface="Wingdings" panose="05000000000000000000" pitchFamily="2" charset="2"/>
              <a:buChar char="Ø"/>
            </a:pPr>
            <a:r>
              <a:rPr lang="en-US"/>
              <a:t>The </a:t>
            </a:r>
            <a:r>
              <a:rPr lang="en-US" b="1"/>
              <a:t>Town of Hamden is a direct recipient of these funds as an entitlement grantee</a:t>
            </a:r>
            <a:r>
              <a:rPr lang="en-US"/>
              <a:t>, which means the Town will continue to receive the allocation on an annual basis with the caveat that Congress and HUD continue to authorize and fund the CDBG program, and the Town meets HUD’s regulatory requirements for planning, citizen participation, and reporting.</a:t>
            </a:r>
          </a:p>
          <a:p>
            <a:pPr>
              <a:buFont typeface="Wingdings" panose="05000000000000000000" pitchFamily="2" charset="2"/>
              <a:buChar char="Ø"/>
            </a:pPr>
            <a:r>
              <a:rPr lang="en-US" b="1"/>
              <a:t>CDBG was established by federal law in 1974</a:t>
            </a:r>
            <a:r>
              <a:rPr lang="en-US"/>
              <a:t>, with the enactment of the Housing and Community Development Act. </a:t>
            </a:r>
          </a:p>
          <a:p>
            <a:pPr>
              <a:buFont typeface="Wingdings" panose="05000000000000000000" pitchFamily="2" charset="2"/>
              <a:buChar char="Ø"/>
            </a:pPr>
            <a:r>
              <a:rPr lang="en-US"/>
              <a:t>The CDBG program is administered by the </a:t>
            </a:r>
            <a:r>
              <a:rPr lang="en-US" b="1"/>
              <a:t>U.S. Department of Housing and Urban Development (HUD)</a:t>
            </a:r>
            <a:r>
              <a:rPr lang="en-US"/>
              <a:t> and the governing regulation is 24 CFR Part 570. </a:t>
            </a:r>
          </a:p>
          <a:p>
            <a:pPr>
              <a:buFont typeface="Wingdings" panose="05000000000000000000" pitchFamily="2" charset="2"/>
              <a:buChar char="Ø"/>
            </a:pPr>
            <a:r>
              <a:rPr lang="en-US"/>
              <a:t>CDBG funds must be used to primarily benefit the low- and moderate-income populations in our communities.</a:t>
            </a:r>
          </a:p>
        </p:txBody>
      </p:sp>
    </p:spTree>
    <p:extLst>
      <p:ext uri="{BB962C8B-B14F-4D97-AF65-F5344CB8AC3E}">
        <p14:creationId xmlns:p14="http://schemas.microsoft.com/office/powerpoint/2010/main" val="3059480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60388-54A5-4ACE-8BE2-F0482E2138A8}"/>
              </a:ext>
            </a:extLst>
          </p:cNvPr>
          <p:cNvSpPr>
            <a:spLocks noGrp="1"/>
          </p:cNvSpPr>
          <p:nvPr>
            <p:ph type="title"/>
          </p:nvPr>
        </p:nvSpPr>
        <p:spPr/>
        <p:txBody>
          <a:bodyPr>
            <a:normAutofit/>
          </a:bodyPr>
          <a:lstStyle/>
          <a:p>
            <a:r>
              <a:rPr lang="en-US" altLang="en-US" dirty="0"/>
              <a:t>Basic CDBG eligible activities</a:t>
            </a:r>
            <a:endParaRPr lang="en-US" dirty="0"/>
          </a:p>
        </p:txBody>
      </p:sp>
      <p:graphicFrame>
        <p:nvGraphicFramePr>
          <p:cNvPr id="18" name="Content Placeholder 2">
            <a:extLst>
              <a:ext uri="{FF2B5EF4-FFF2-40B4-BE49-F238E27FC236}">
                <a16:creationId xmlns:a16="http://schemas.microsoft.com/office/drawing/2014/main" id="{843D779B-D965-4788-A534-316F6E2C11F2}"/>
              </a:ext>
            </a:extLst>
          </p:cNvPr>
          <p:cNvGraphicFramePr>
            <a:graphicFrameLocks noGrp="1"/>
          </p:cNvGraphicFramePr>
          <p:nvPr>
            <p:ph idx="1"/>
            <p:extLst>
              <p:ext uri="{D42A27DB-BD31-4B8C-83A1-F6EECF244321}">
                <p14:modId xmlns:p14="http://schemas.microsoft.com/office/powerpoint/2010/main" val="2590805473"/>
              </p:ext>
            </p:extLst>
          </p:nvPr>
        </p:nvGraphicFramePr>
        <p:xfrm>
          <a:off x="-78292" y="2234677"/>
          <a:ext cx="10261600" cy="4257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6158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23DC8-4988-47DD-BF83-D17858AA1EF9}"/>
              </a:ext>
            </a:extLst>
          </p:cNvPr>
          <p:cNvSpPr>
            <a:spLocks noGrp="1"/>
          </p:cNvSpPr>
          <p:nvPr>
            <p:ph type="title"/>
          </p:nvPr>
        </p:nvSpPr>
        <p:spPr>
          <a:xfrm>
            <a:off x="2180061" y="359761"/>
            <a:ext cx="7729728" cy="1188720"/>
          </a:xfrm>
        </p:spPr>
        <p:txBody>
          <a:bodyPr>
            <a:normAutofit/>
          </a:bodyPr>
          <a:lstStyle/>
          <a:p>
            <a:r>
              <a:rPr lang="en-US" altLang="en-US" dirty="0"/>
              <a:t>Meeting National Objectives</a:t>
            </a:r>
            <a:endParaRPr lang="en-US" dirty="0"/>
          </a:p>
        </p:txBody>
      </p:sp>
      <p:graphicFrame>
        <p:nvGraphicFramePr>
          <p:cNvPr id="5" name="Content Placeholder 2">
            <a:extLst>
              <a:ext uri="{FF2B5EF4-FFF2-40B4-BE49-F238E27FC236}">
                <a16:creationId xmlns:a16="http://schemas.microsoft.com/office/drawing/2014/main" id="{A9951013-E72E-486B-AFCC-37F2D0172BE6}"/>
              </a:ext>
            </a:extLst>
          </p:cNvPr>
          <p:cNvGraphicFramePr>
            <a:graphicFrameLocks noGrp="1"/>
          </p:cNvGraphicFramePr>
          <p:nvPr>
            <p:ph idx="1"/>
            <p:extLst>
              <p:ext uri="{D42A27DB-BD31-4B8C-83A1-F6EECF244321}">
                <p14:modId xmlns:p14="http://schemas.microsoft.com/office/powerpoint/2010/main" val="4093675457"/>
              </p:ext>
            </p:extLst>
          </p:nvPr>
        </p:nvGraphicFramePr>
        <p:xfrm>
          <a:off x="-346966" y="2574729"/>
          <a:ext cx="11545677" cy="35200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83A20FC0-6245-440C-B9B4-3B42FE1E4E64}"/>
              </a:ext>
            </a:extLst>
          </p:cNvPr>
          <p:cNvSpPr txBox="1"/>
          <p:nvPr/>
        </p:nvSpPr>
        <p:spPr>
          <a:xfrm>
            <a:off x="2293798" y="1808285"/>
            <a:ext cx="5804451" cy="923330"/>
          </a:xfrm>
          <a:prstGeom prst="rect">
            <a:avLst/>
          </a:prstGeom>
          <a:noFill/>
        </p:spPr>
        <p:txBody>
          <a:bodyPr wrap="square" rtlCol="0">
            <a:spAutoFit/>
          </a:bodyPr>
          <a:lstStyle/>
          <a:p>
            <a:pPr algn="ctr"/>
            <a:r>
              <a:rPr lang="en-US" dirty="0">
                <a:latin typeface="Century Gothic" panose="020B0502020202020204" pitchFamily="34" charset="0"/>
              </a:rPr>
              <a:t>Each activity must meet one of the </a:t>
            </a:r>
          </a:p>
          <a:p>
            <a:pPr algn="ctr"/>
            <a:r>
              <a:rPr lang="en-US" dirty="0">
                <a:latin typeface="Century Gothic" panose="020B0502020202020204" pitchFamily="34" charset="0"/>
              </a:rPr>
              <a:t>THREE NATIONAL OBJECTIVES:</a:t>
            </a:r>
          </a:p>
          <a:p>
            <a:endParaRPr lang="en-US" dirty="0"/>
          </a:p>
        </p:txBody>
      </p:sp>
    </p:spTree>
    <p:extLst>
      <p:ext uri="{BB962C8B-B14F-4D97-AF65-F5344CB8AC3E}">
        <p14:creationId xmlns:p14="http://schemas.microsoft.com/office/powerpoint/2010/main" val="3125334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65AFC-BA62-4EC6-A3A8-4540BA23A8A0}"/>
              </a:ext>
            </a:extLst>
          </p:cNvPr>
          <p:cNvSpPr>
            <a:spLocks noGrp="1"/>
          </p:cNvSpPr>
          <p:nvPr>
            <p:ph type="title"/>
          </p:nvPr>
        </p:nvSpPr>
        <p:spPr>
          <a:xfrm>
            <a:off x="4803494" y="632291"/>
            <a:ext cx="6562845" cy="1099457"/>
          </a:xfrm>
        </p:spPr>
        <p:txBody>
          <a:bodyPr vert="horz" lIns="91440" tIns="45720" rIns="91440" bIns="45720" rtlCol="0" anchor="t" anchorCtr="1">
            <a:normAutofit/>
          </a:bodyPr>
          <a:lstStyle/>
          <a:p>
            <a:pPr algn="ctr">
              <a:lnSpc>
                <a:spcPct val="90000"/>
              </a:lnSpc>
            </a:pPr>
            <a:r>
              <a:rPr lang="en-US" altLang="en-US" sz="3600" dirty="0"/>
              <a:t> </a:t>
            </a:r>
            <a:r>
              <a:rPr lang="en-US" altLang="en-US" sz="3600" dirty="0">
                <a:solidFill>
                  <a:schemeClr val="tx1"/>
                </a:solidFill>
              </a:rPr>
              <a:t>Low- And Moderate-</a:t>
            </a:r>
            <a:r>
              <a:rPr lang="en-US" altLang="en-US" dirty="0">
                <a:solidFill>
                  <a:schemeClr val="tx1"/>
                </a:solidFill>
              </a:rPr>
              <a:t>Income Households</a:t>
            </a:r>
            <a:endParaRPr lang="en-US" sz="3600" dirty="0">
              <a:solidFill>
                <a:schemeClr val="tx1"/>
              </a:solidFill>
            </a:endParaRPr>
          </a:p>
        </p:txBody>
      </p:sp>
      <p:graphicFrame>
        <p:nvGraphicFramePr>
          <p:cNvPr id="5" name="Table 5">
            <a:extLst>
              <a:ext uri="{FF2B5EF4-FFF2-40B4-BE49-F238E27FC236}">
                <a16:creationId xmlns:a16="http://schemas.microsoft.com/office/drawing/2014/main" id="{8365EAFD-6194-487C-8909-26CB339D4B4D}"/>
              </a:ext>
            </a:extLst>
          </p:cNvPr>
          <p:cNvGraphicFramePr>
            <a:graphicFrameLocks noGrp="1"/>
          </p:cNvGraphicFramePr>
          <p:nvPr>
            <p:ph idx="1"/>
            <p:extLst>
              <p:ext uri="{D42A27DB-BD31-4B8C-83A1-F6EECF244321}">
                <p14:modId xmlns:p14="http://schemas.microsoft.com/office/powerpoint/2010/main" val="1045894444"/>
              </p:ext>
            </p:extLst>
          </p:nvPr>
        </p:nvGraphicFramePr>
        <p:xfrm>
          <a:off x="4543063" y="1731748"/>
          <a:ext cx="7083706" cy="4093926"/>
        </p:xfrm>
        <a:graphic>
          <a:graphicData uri="http://schemas.openxmlformats.org/drawingml/2006/table">
            <a:tbl>
              <a:tblPr firstRow="1" bandRow="1">
                <a:tableStyleId>{85BE263C-DBD7-4A20-BB59-AAB30ACAA65A}</a:tableStyleId>
              </a:tblPr>
              <a:tblGrid>
                <a:gridCol w="3703600">
                  <a:extLst>
                    <a:ext uri="{9D8B030D-6E8A-4147-A177-3AD203B41FA5}">
                      <a16:colId xmlns:a16="http://schemas.microsoft.com/office/drawing/2014/main" val="2978673068"/>
                    </a:ext>
                  </a:extLst>
                </a:gridCol>
                <a:gridCol w="3380106">
                  <a:extLst>
                    <a:ext uri="{9D8B030D-6E8A-4147-A177-3AD203B41FA5}">
                      <a16:colId xmlns:a16="http://schemas.microsoft.com/office/drawing/2014/main" val="1039610836"/>
                    </a:ext>
                  </a:extLst>
                </a:gridCol>
              </a:tblGrid>
              <a:tr h="931951">
                <a:tc>
                  <a:txBody>
                    <a:bodyPr/>
                    <a:lstStyle/>
                    <a:p>
                      <a:pPr marL="0" algn="ctr" defTabSz="914400" rtl="0" eaLnBrk="1" latinLnBrk="0" hangingPunct="1"/>
                      <a:r>
                        <a:rPr lang="en-US" sz="2000" b="0" i="0" kern="1200" dirty="0">
                          <a:solidFill>
                            <a:schemeClr val="bg1"/>
                          </a:solidFill>
                          <a:latin typeface="Avenir Next LT Pro" panose="020B0504020202020204" pitchFamily="34" charset="77"/>
                          <a:ea typeface="+mn-ea"/>
                          <a:cs typeface="+mn-cs"/>
                        </a:rPr>
                        <a:t>Household Size</a:t>
                      </a:r>
                    </a:p>
                    <a:p>
                      <a:endParaRPr lang="en-US" sz="2000" b="0" i="0" dirty="0">
                        <a:latin typeface="Avenir Next LT Pro" panose="020B0504020202020204" pitchFamily="34" charset="77"/>
                      </a:endParaRPr>
                    </a:p>
                  </a:txBody>
                  <a:tcPr marL="95895" marR="95895" marT="47947" marB="47947" anchor="b"/>
                </a:tc>
                <a:tc>
                  <a:txBody>
                    <a:bodyPr/>
                    <a:lstStyle/>
                    <a:p>
                      <a:pPr algn="ctr"/>
                      <a:r>
                        <a:rPr lang="nn-NO" sz="2000" b="0" i="0" dirty="0">
                          <a:solidFill>
                            <a:schemeClr val="bg1"/>
                          </a:solidFill>
                          <a:latin typeface="Avenir Next LT Pro" panose="020B0504020202020204" pitchFamily="34" charset="77"/>
                        </a:rPr>
                        <a:t>Maximum Income </a:t>
                      </a:r>
                    </a:p>
                    <a:p>
                      <a:pPr algn="ctr"/>
                      <a:r>
                        <a:rPr lang="nn-NO" sz="2000" b="0" i="0" dirty="0">
                          <a:solidFill>
                            <a:schemeClr val="bg1"/>
                          </a:solidFill>
                          <a:latin typeface="Avenir Next LT Pro" panose="020B0504020202020204" pitchFamily="34" charset="77"/>
                        </a:rPr>
                        <a:t>(80% HAMFI for Hamden CT)</a:t>
                      </a:r>
                      <a:endParaRPr lang="en-US" sz="2000" b="0" i="0" dirty="0">
                        <a:solidFill>
                          <a:schemeClr val="bg1"/>
                        </a:solidFill>
                        <a:latin typeface="Avenir Next LT Pro" panose="020B0504020202020204" pitchFamily="34" charset="77"/>
                      </a:endParaRPr>
                    </a:p>
                  </a:txBody>
                  <a:tcPr marL="95895" marR="95895" marT="47947" marB="47947" anchor="ctr"/>
                </a:tc>
                <a:extLst>
                  <a:ext uri="{0D108BD9-81ED-4DB2-BD59-A6C34878D82A}">
                    <a16:rowId xmlns:a16="http://schemas.microsoft.com/office/drawing/2014/main" val="2314836033"/>
                  </a:ext>
                </a:extLst>
              </a:tr>
              <a:tr h="353344">
                <a:tc>
                  <a:txBody>
                    <a:bodyPr/>
                    <a:lstStyle/>
                    <a:p>
                      <a:r>
                        <a:rPr lang="en-US" sz="1900" b="0" i="0" dirty="0">
                          <a:solidFill>
                            <a:schemeClr val="tx1"/>
                          </a:solidFill>
                          <a:latin typeface="Avenir Next LT Pro" panose="020B0504020202020204" pitchFamily="34" charset="77"/>
                        </a:rPr>
                        <a:t>1 person</a:t>
                      </a:r>
                    </a:p>
                  </a:txBody>
                  <a:tcPr marL="95895" marR="95895" marT="47947" marB="47947"/>
                </a:tc>
                <a:tc>
                  <a:txBody>
                    <a:bodyPr/>
                    <a:lstStyle/>
                    <a:p>
                      <a:r>
                        <a:rPr lang="en-US" sz="1900" b="0" i="0" kern="1200" dirty="0">
                          <a:solidFill>
                            <a:schemeClr val="tx1"/>
                          </a:solidFill>
                          <a:latin typeface="Avenir Next LT Pro" panose="020B0504020202020204" pitchFamily="34" charset="77"/>
                          <a:ea typeface="+mn-ea"/>
                          <a:cs typeface="+mn-cs"/>
                        </a:rPr>
                        <a:t>$63,700</a:t>
                      </a:r>
                    </a:p>
                  </a:txBody>
                  <a:tcPr marL="95895" marR="95895" marT="47947" marB="47947"/>
                </a:tc>
                <a:extLst>
                  <a:ext uri="{0D108BD9-81ED-4DB2-BD59-A6C34878D82A}">
                    <a16:rowId xmlns:a16="http://schemas.microsoft.com/office/drawing/2014/main" val="3131333049"/>
                  </a:ext>
                </a:extLst>
              </a:tr>
              <a:tr h="376693">
                <a:tc>
                  <a:txBody>
                    <a:bodyPr/>
                    <a:lstStyle/>
                    <a:p>
                      <a:r>
                        <a:rPr lang="en-US" sz="1900" b="0" i="0">
                          <a:solidFill>
                            <a:schemeClr val="tx1"/>
                          </a:solidFill>
                          <a:latin typeface="Avenir Next LT Pro" panose="020B0504020202020204" pitchFamily="34" charset="77"/>
                        </a:rPr>
                        <a:t>2 person</a:t>
                      </a:r>
                    </a:p>
                  </a:txBody>
                  <a:tcPr marL="95895" marR="95895" marT="47947" marB="4794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0" i="0" kern="1200" dirty="0">
                          <a:solidFill>
                            <a:schemeClr val="tx1"/>
                          </a:solidFill>
                          <a:latin typeface="Avenir Next LT Pro" panose="020B0504020202020204" pitchFamily="34" charset="77"/>
                          <a:ea typeface="+mn-ea"/>
                          <a:cs typeface="+mn-cs"/>
                        </a:rPr>
                        <a:t>$72,800</a:t>
                      </a:r>
                    </a:p>
                  </a:txBody>
                  <a:tcPr marL="95895" marR="95895" marT="47947" marB="47947"/>
                </a:tc>
                <a:extLst>
                  <a:ext uri="{0D108BD9-81ED-4DB2-BD59-A6C34878D82A}">
                    <a16:rowId xmlns:a16="http://schemas.microsoft.com/office/drawing/2014/main" val="3830307679"/>
                  </a:ext>
                </a:extLst>
              </a:tr>
              <a:tr h="376693">
                <a:tc>
                  <a:txBody>
                    <a:bodyPr/>
                    <a:lstStyle/>
                    <a:p>
                      <a:r>
                        <a:rPr lang="en-US" sz="1900" b="0" i="0">
                          <a:solidFill>
                            <a:schemeClr val="tx1"/>
                          </a:solidFill>
                          <a:latin typeface="Avenir Next LT Pro" panose="020B0504020202020204" pitchFamily="34" charset="77"/>
                        </a:rPr>
                        <a:t>3 person</a:t>
                      </a:r>
                    </a:p>
                  </a:txBody>
                  <a:tcPr marL="95895" marR="95895" marT="47947" marB="4794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0" i="0" kern="1200" dirty="0">
                          <a:solidFill>
                            <a:schemeClr val="tx1"/>
                          </a:solidFill>
                          <a:latin typeface="Avenir Next LT Pro" panose="020B0504020202020204" pitchFamily="34" charset="77"/>
                          <a:ea typeface="+mn-ea"/>
                          <a:cs typeface="+mn-cs"/>
                        </a:rPr>
                        <a:t>$81,900</a:t>
                      </a:r>
                    </a:p>
                  </a:txBody>
                  <a:tcPr marL="95895" marR="95895" marT="47947" marB="47947"/>
                </a:tc>
                <a:extLst>
                  <a:ext uri="{0D108BD9-81ED-4DB2-BD59-A6C34878D82A}">
                    <a16:rowId xmlns:a16="http://schemas.microsoft.com/office/drawing/2014/main" val="778175950"/>
                  </a:ext>
                </a:extLst>
              </a:tr>
              <a:tr h="376693">
                <a:tc>
                  <a:txBody>
                    <a:bodyPr/>
                    <a:lstStyle/>
                    <a:p>
                      <a:r>
                        <a:rPr lang="en-US" sz="1900" b="0" i="0">
                          <a:solidFill>
                            <a:schemeClr val="tx1"/>
                          </a:solidFill>
                          <a:latin typeface="Avenir Next LT Pro" panose="020B0504020202020204" pitchFamily="34" charset="77"/>
                        </a:rPr>
                        <a:t>4 person</a:t>
                      </a:r>
                    </a:p>
                  </a:txBody>
                  <a:tcPr marL="95895" marR="95895" marT="47947" marB="47947"/>
                </a:tc>
                <a:tc>
                  <a:txBody>
                    <a:bodyPr/>
                    <a:lstStyle/>
                    <a:p>
                      <a:r>
                        <a:rPr lang="en-US" sz="1900" b="0" i="0" kern="1200" dirty="0">
                          <a:solidFill>
                            <a:schemeClr val="tx1"/>
                          </a:solidFill>
                          <a:latin typeface="Avenir Next LT Pro" panose="020B0504020202020204" pitchFamily="34" charset="77"/>
                          <a:ea typeface="+mn-ea"/>
                          <a:cs typeface="+mn-cs"/>
                        </a:rPr>
                        <a:t>$90,950</a:t>
                      </a:r>
                    </a:p>
                  </a:txBody>
                  <a:tcPr marL="95895" marR="95895" marT="47947" marB="47947"/>
                </a:tc>
                <a:extLst>
                  <a:ext uri="{0D108BD9-81ED-4DB2-BD59-A6C34878D82A}">
                    <a16:rowId xmlns:a16="http://schemas.microsoft.com/office/drawing/2014/main" val="3475279159"/>
                  </a:ext>
                </a:extLst>
              </a:tr>
              <a:tr h="376693">
                <a:tc>
                  <a:txBody>
                    <a:bodyPr/>
                    <a:lstStyle/>
                    <a:p>
                      <a:r>
                        <a:rPr lang="en-US" sz="1900" b="0" i="0">
                          <a:solidFill>
                            <a:schemeClr val="tx1"/>
                          </a:solidFill>
                          <a:latin typeface="Avenir Next LT Pro" panose="020B0504020202020204" pitchFamily="34" charset="77"/>
                        </a:rPr>
                        <a:t>5 person</a:t>
                      </a:r>
                    </a:p>
                  </a:txBody>
                  <a:tcPr marL="95895" marR="95895" marT="47947" marB="47947"/>
                </a:tc>
                <a:tc>
                  <a:txBody>
                    <a:bodyPr/>
                    <a:lstStyle/>
                    <a:p>
                      <a:pPr algn="l" fontAlgn="ctr"/>
                      <a:r>
                        <a:rPr lang="en-US" sz="1900" b="0" i="0" kern="1200" dirty="0">
                          <a:solidFill>
                            <a:schemeClr val="tx1"/>
                          </a:solidFill>
                          <a:latin typeface="Avenir Next LT Pro" panose="020B0504020202020204" pitchFamily="34" charset="77"/>
                          <a:ea typeface="+mn-ea"/>
                          <a:cs typeface="+mn-cs"/>
                        </a:rPr>
                        <a:t> $98,250</a:t>
                      </a:r>
                    </a:p>
                  </a:txBody>
                  <a:tcPr marL="46132" marR="46132" marT="46132" marB="46132" anchor="ctr"/>
                </a:tc>
                <a:extLst>
                  <a:ext uri="{0D108BD9-81ED-4DB2-BD59-A6C34878D82A}">
                    <a16:rowId xmlns:a16="http://schemas.microsoft.com/office/drawing/2014/main" val="3887279025"/>
                  </a:ext>
                </a:extLst>
              </a:tr>
              <a:tr h="376693">
                <a:tc>
                  <a:txBody>
                    <a:bodyPr/>
                    <a:lstStyle/>
                    <a:p>
                      <a:r>
                        <a:rPr lang="en-US" sz="1900" b="0" i="0">
                          <a:solidFill>
                            <a:schemeClr val="tx1"/>
                          </a:solidFill>
                          <a:latin typeface="Avenir Next LT Pro" panose="020B0504020202020204" pitchFamily="34" charset="77"/>
                        </a:rPr>
                        <a:t>6 person</a:t>
                      </a:r>
                    </a:p>
                  </a:txBody>
                  <a:tcPr marL="95895" marR="95895" marT="47947" marB="47947"/>
                </a:tc>
                <a:tc>
                  <a:txBody>
                    <a:bodyPr/>
                    <a:lstStyle/>
                    <a:p>
                      <a:r>
                        <a:rPr lang="en-US" sz="1900" b="0" i="0" kern="1200" dirty="0">
                          <a:solidFill>
                            <a:schemeClr val="tx1"/>
                          </a:solidFill>
                          <a:latin typeface="Avenir Next LT Pro" panose="020B0504020202020204" pitchFamily="34" charset="77"/>
                          <a:ea typeface="+mn-ea"/>
                          <a:cs typeface="+mn-cs"/>
                        </a:rPr>
                        <a:t>$105,550</a:t>
                      </a:r>
                    </a:p>
                  </a:txBody>
                  <a:tcPr marL="95895" marR="95895" marT="47947" marB="47947"/>
                </a:tc>
                <a:extLst>
                  <a:ext uri="{0D108BD9-81ED-4DB2-BD59-A6C34878D82A}">
                    <a16:rowId xmlns:a16="http://schemas.microsoft.com/office/drawing/2014/main" val="650261191"/>
                  </a:ext>
                </a:extLst>
              </a:tr>
              <a:tr h="376693">
                <a:tc>
                  <a:txBody>
                    <a:bodyPr/>
                    <a:lstStyle/>
                    <a:p>
                      <a:r>
                        <a:rPr lang="en-US" sz="1900" b="0" i="0" dirty="0">
                          <a:solidFill>
                            <a:schemeClr val="tx1"/>
                          </a:solidFill>
                          <a:latin typeface="Avenir Next LT Pro" panose="020B0504020202020204" pitchFamily="34" charset="77"/>
                        </a:rPr>
                        <a:t>7 person</a:t>
                      </a:r>
                    </a:p>
                  </a:txBody>
                  <a:tcPr marL="95895" marR="95895" marT="47947" marB="47947"/>
                </a:tc>
                <a:tc>
                  <a:txBody>
                    <a:bodyPr/>
                    <a:lstStyle/>
                    <a:p>
                      <a:r>
                        <a:rPr lang="en-US" sz="1900" b="0" i="0" kern="1200" dirty="0">
                          <a:solidFill>
                            <a:schemeClr val="tx1"/>
                          </a:solidFill>
                          <a:latin typeface="Avenir Next LT Pro" panose="020B0504020202020204" pitchFamily="34" charset="77"/>
                          <a:ea typeface="+mn-ea"/>
                          <a:cs typeface="+mn-cs"/>
                        </a:rPr>
                        <a:t>$112,800</a:t>
                      </a:r>
                    </a:p>
                  </a:txBody>
                  <a:tcPr marL="95895" marR="95895" marT="47947" marB="47947"/>
                </a:tc>
                <a:extLst>
                  <a:ext uri="{0D108BD9-81ED-4DB2-BD59-A6C34878D82A}">
                    <a16:rowId xmlns:a16="http://schemas.microsoft.com/office/drawing/2014/main" val="834021783"/>
                  </a:ext>
                </a:extLst>
              </a:tr>
              <a:tr h="376693">
                <a:tc>
                  <a:txBody>
                    <a:bodyPr/>
                    <a:lstStyle/>
                    <a:p>
                      <a:r>
                        <a:rPr lang="en-US" sz="1900" b="0" i="0">
                          <a:solidFill>
                            <a:schemeClr val="tx1"/>
                          </a:solidFill>
                          <a:latin typeface="Avenir Next LT Pro" panose="020B0504020202020204" pitchFamily="34" charset="77"/>
                        </a:rPr>
                        <a:t>8 person</a:t>
                      </a:r>
                    </a:p>
                  </a:txBody>
                  <a:tcPr marL="95895" marR="95895" marT="47947" marB="47947"/>
                </a:tc>
                <a:tc>
                  <a:txBody>
                    <a:bodyPr/>
                    <a:lstStyle/>
                    <a:p>
                      <a:r>
                        <a:rPr lang="en-US" sz="1900" b="0" i="0" kern="1200" dirty="0">
                          <a:solidFill>
                            <a:schemeClr val="tx1"/>
                          </a:solidFill>
                          <a:latin typeface="Avenir Next LT Pro" panose="020B0504020202020204" pitchFamily="34" charset="77"/>
                          <a:ea typeface="+mn-ea"/>
                          <a:cs typeface="+mn-cs"/>
                        </a:rPr>
                        <a:t>$120,100</a:t>
                      </a:r>
                    </a:p>
                  </a:txBody>
                  <a:tcPr marL="95895" marR="95895" marT="47947" marB="47947"/>
                </a:tc>
                <a:extLst>
                  <a:ext uri="{0D108BD9-81ED-4DB2-BD59-A6C34878D82A}">
                    <a16:rowId xmlns:a16="http://schemas.microsoft.com/office/drawing/2014/main" val="1112333936"/>
                  </a:ext>
                </a:extLst>
              </a:tr>
            </a:tbl>
          </a:graphicData>
        </a:graphic>
      </p:graphicFrame>
      <p:sp>
        <p:nvSpPr>
          <p:cNvPr id="3" name="TextBox 2">
            <a:extLst>
              <a:ext uri="{FF2B5EF4-FFF2-40B4-BE49-F238E27FC236}">
                <a16:creationId xmlns:a16="http://schemas.microsoft.com/office/drawing/2014/main" id="{C2BB869F-1DC3-11C6-9590-F0AF09D4F4FB}"/>
              </a:ext>
            </a:extLst>
          </p:cNvPr>
          <p:cNvSpPr txBox="1"/>
          <p:nvPr/>
        </p:nvSpPr>
        <p:spPr>
          <a:xfrm>
            <a:off x="4543063" y="6123008"/>
            <a:ext cx="7083706" cy="369332"/>
          </a:xfrm>
          <a:prstGeom prst="rect">
            <a:avLst/>
          </a:prstGeom>
          <a:noFill/>
        </p:spPr>
        <p:txBody>
          <a:bodyPr wrap="square" rtlCol="0">
            <a:spAutoFit/>
          </a:bodyPr>
          <a:lstStyle/>
          <a:p>
            <a:r>
              <a:rPr lang="en-US" i="1" dirty="0"/>
              <a:t>HUD 2025 CDBG Income Limits Effective May 1, 2025</a:t>
            </a:r>
          </a:p>
        </p:txBody>
      </p:sp>
      <p:sp>
        <p:nvSpPr>
          <p:cNvPr id="4" name="TextBox 3">
            <a:extLst>
              <a:ext uri="{FF2B5EF4-FFF2-40B4-BE49-F238E27FC236}">
                <a16:creationId xmlns:a16="http://schemas.microsoft.com/office/drawing/2014/main" id="{3605F498-D08C-BBC1-22FB-161856A819C2}"/>
              </a:ext>
            </a:extLst>
          </p:cNvPr>
          <p:cNvSpPr txBox="1"/>
          <p:nvPr/>
        </p:nvSpPr>
        <p:spPr>
          <a:xfrm>
            <a:off x="648182" y="1157468"/>
            <a:ext cx="3217762" cy="4708981"/>
          </a:xfrm>
          <a:prstGeom prst="rect">
            <a:avLst/>
          </a:prstGeom>
          <a:noFill/>
        </p:spPr>
        <p:txBody>
          <a:bodyPr wrap="square" rtlCol="0">
            <a:spAutoFit/>
          </a:bodyPr>
          <a:lstStyle/>
          <a:p>
            <a:r>
              <a:rPr lang="en-US" sz="2000" dirty="0"/>
              <a:t>HUD Income Limits are updated annually and an individual or household must be at or below 80% of the Annual Median Income (AMI) adjusted for family size, prior to assistance being provided.</a:t>
            </a:r>
          </a:p>
          <a:p>
            <a:endParaRPr lang="en-US" sz="2000" dirty="0"/>
          </a:p>
          <a:p>
            <a:r>
              <a:rPr lang="en-US" sz="2000" dirty="0"/>
              <a:t>Income review is required for any direct assistance programs. Examples are homeowner repairs, homebuyer assistance, and fuel oil/utility assistance.</a:t>
            </a:r>
          </a:p>
        </p:txBody>
      </p:sp>
    </p:spTree>
    <p:extLst>
      <p:ext uri="{BB962C8B-B14F-4D97-AF65-F5344CB8AC3E}">
        <p14:creationId xmlns:p14="http://schemas.microsoft.com/office/powerpoint/2010/main" val="204944194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7469B0804408E4884A423D44417FC85" ma:contentTypeVersion="10" ma:contentTypeDescription="Create a new document." ma:contentTypeScope="" ma:versionID="c9afcd9bb9d20412e1014693a90e5718">
  <xsd:schema xmlns:xsd="http://www.w3.org/2001/XMLSchema" xmlns:xs="http://www.w3.org/2001/XMLSchema" xmlns:p="http://schemas.microsoft.com/office/2006/metadata/properties" xmlns:ns2="8c9556c2-ec85-4183-aaec-7572d0cf8eb1" xmlns:ns3="437aae51-c075-47ba-a274-9fcb0812f089" targetNamespace="http://schemas.microsoft.com/office/2006/metadata/properties" ma:root="true" ma:fieldsID="693296247bc984fbea77fa89bffa9a93" ns2:_="" ns3:_="">
    <xsd:import namespace="8c9556c2-ec85-4183-aaec-7572d0cf8eb1"/>
    <xsd:import namespace="437aae51-c075-47ba-a274-9fcb0812f08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9556c2-ec85-4183-aaec-7572d0cf8e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7aae51-c075-47ba-a274-9fcb0812f08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23E691-B67E-4523-8B4B-0AA556A890E5}">
  <ds:schemaRefs>
    <ds:schemaRef ds:uri="http://purl.org/dc/elements/1.1/"/>
    <ds:schemaRef ds:uri="http://purl.org/dc/dcmitype/"/>
    <ds:schemaRef ds:uri="http://purl.org/dc/terms/"/>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 ds:uri="http://schemas.microsoft.com/office/2006/documentManagement/types"/>
    <ds:schemaRef ds:uri="437aae51-c075-47ba-a274-9fcb0812f089"/>
    <ds:schemaRef ds:uri="8c9556c2-ec85-4183-aaec-7572d0cf8eb1"/>
  </ds:schemaRefs>
</ds:datastoreItem>
</file>

<file path=customXml/itemProps2.xml><?xml version="1.0" encoding="utf-8"?>
<ds:datastoreItem xmlns:ds="http://schemas.openxmlformats.org/officeDocument/2006/customXml" ds:itemID="{8A1D293E-24DC-4132-BC81-5A131FDED8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9556c2-ec85-4183-aaec-7572d0cf8eb1"/>
    <ds:schemaRef ds:uri="437aae51-c075-47ba-a274-9fcb0812f0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54E004-11EA-480D-B9C8-477EA5F879C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2683</TotalTime>
  <Words>936</Words>
  <Application>Microsoft Office PowerPoint</Application>
  <PresentationFormat>Widescreen</PresentationFormat>
  <Paragraphs>155</Paragraphs>
  <Slides>24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Aptos</vt:lpstr>
      <vt:lpstr>Arial</vt:lpstr>
      <vt:lpstr>Avenir Next LT Pro</vt:lpstr>
      <vt:lpstr>Calibri</vt:lpstr>
      <vt:lpstr>Calibri Light</vt:lpstr>
      <vt:lpstr>Century Gothic</vt:lpstr>
      <vt:lpstr>Garamond</vt:lpstr>
      <vt:lpstr>Wingdings</vt:lpstr>
      <vt:lpstr>Retrospect</vt:lpstr>
      <vt:lpstr> Information Session</vt:lpstr>
      <vt:lpstr>Welcome and Introductions</vt:lpstr>
      <vt:lpstr>Introduction of Public Service Agencies</vt:lpstr>
      <vt:lpstr>PY51 Funded Public Service Agencies</vt:lpstr>
      <vt:lpstr>Information Session</vt:lpstr>
      <vt:lpstr>What is CDBG</vt:lpstr>
      <vt:lpstr>Basic CDBG eligible activities</vt:lpstr>
      <vt:lpstr>Meeting National Objectives</vt:lpstr>
      <vt:lpstr> Low- And Moderate-Income Households</vt:lpstr>
      <vt:lpstr>Examples of previous funded programs</vt:lpstr>
      <vt:lpstr>Program Year</vt:lpstr>
      <vt:lpstr>Monitoring</vt:lpstr>
      <vt:lpstr>Monitoring Checklist</vt:lpstr>
      <vt:lpstr>Reporting and Request for Funds</vt:lpstr>
      <vt:lpstr>Reporting and Request for Funds</vt:lpstr>
      <vt:lpstr>Example of reporting forms</vt:lpstr>
      <vt:lpstr>PowerPoint Presentation</vt:lpstr>
      <vt:lpstr>PowerPoint Presentation</vt:lpstr>
      <vt:lpstr>PowerPoint Presentation</vt:lpstr>
      <vt:lpstr>PowerPoint Presentation</vt:lpstr>
      <vt:lpstr>Communication and Technical Support</vt:lpstr>
      <vt:lpstr>   Director’s Comments Carol Hazen</vt:lpstr>
      <vt:lpstr>Questions</vt:lpstr>
      <vt:lpstr>Questions?   For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of ROCKY MOUNT &amp; Down East Home Consortium</dc:title>
  <dc:creator>Jessica Lurz</dc:creator>
  <cp:lastModifiedBy>Carol Hazen</cp:lastModifiedBy>
  <cp:revision>64</cp:revision>
  <dcterms:created xsi:type="dcterms:W3CDTF">2021-01-12T20:44:06Z</dcterms:created>
  <dcterms:modified xsi:type="dcterms:W3CDTF">2025-07-08T16:48:42Z</dcterms:modified>
</cp:coreProperties>
</file>