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333" r:id="rId3"/>
    <p:sldId id="258" r:id="rId4"/>
    <p:sldId id="330" r:id="rId5"/>
    <p:sldId id="334" r:id="rId6"/>
    <p:sldId id="272" r:id="rId7"/>
    <p:sldId id="277" r:id="rId8"/>
    <p:sldId id="280" r:id="rId9"/>
    <p:sldId id="335" r:id="rId10"/>
  </p:sldIdLst>
  <p:sldSz cx="18288000" cy="10287000"/>
  <p:notesSz cx="6858000" cy="9144000"/>
  <p:embeddedFontLst>
    <p:embeddedFont>
      <p:font typeface="Montserrat" panose="00000500000000000000" pitchFamily="2" charset="0"/>
      <p:regular r:id="rId12"/>
      <p:bold r:id="rId13"/>
      <p:italic r:id="rId14"/>
      <p:boldItalic r:id="rId15"/>
    </p:embeddedFont>
    <p:embeddedFont>
      <p:font typeface="Montserrat Bold" panose="00000800000000000000" pitchFamily="2" charset="0"/>
      <p:regular r:id="rId16"/>
      <p:bold r:id="rId17"/>
    </p:embeddedFont>
    <p:embeddedFont>
      <p:font typeface="Montserrat Bold Italics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701"/>
    <a:srgbClr val="F3D1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C7894E-AE33-3E61-9968-A87510ABD715}" v="64" dt="2026-04-22T17:24:25.961"/>
    <p1510:client id="{E0A5D5F4-9F2D-8A44-C660-2F2CB7F2FAE1}" v="1" dt="2026-04-23T20:02:17.538"/>
    <p1510:client id="{F0FC1D00-5C5A-0E44-6EBD-8EF9C9CE29DD}" v="14" dt="2026-04-22T14:52:08.0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68AFD-1BAB-4787-AF79-13E030F3688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024F4-662F-4B8B-A716-AD3D86255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37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5 Minutes for HNNA representatives to introduce themselves and open up the discussion.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2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3FBE0-146A-85D8-5618-27AE6A27F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A5712F-E5BE-A8A8-CCE9-4DE8E2316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4FF1A-C3ED-CF14-2068-9DFD5F8EA9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5 Minutes to discuss who they are and introduce the agenda, their individual participants and the team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DB05B-0C48-7D5F-775D-B4BB443BA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82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5 Minutes for HNNA representatives to introduce panelists, each panelist needs to say what their company does and introduce themselves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73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C83A4-5464-F3A9-C346-91F30C109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8B15D-9993-F01C-69C4-493ACF657B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7D754C-A880-3596-1DDB-CEF4A4F23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H&amp;A recommends moving this slide before 13, H&amp;A will focus on presenting pe-construction and design work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F5102-CC38-E070-8D8E-1268B01D89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6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75FFB-BAFE-C675-18FF-875B7E4A6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A50A20-D849-D57F-C221-AB6D315FE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5028D7-FCD7-69C4-A4D6-E95DB42A3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 Minutes – H&amp;A – HA role, scope of project and your role on it, the status of your work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9A049-615F-60AC-6B0E-DFE8A3F689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18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2 Minutes – BL – BL role, scope of project and your role on it, the status of your work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16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3 Minutes – 7SC – 7SC role, our process for communication, homeowner considerations and plans, phasing,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63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5 Minutes – HNNA opens it up for questions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33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E5625-21EA-52B1-0A60-84EC57983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A0870C-07C3-3DD7-F643-FDCD61182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DB2E74-1826-B8CF-372F-8C0948569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5 Minutes – HNNA opens it up for questions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83968-46D0-27D7-E8CB-13C76237A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2024F4-662F-4B8B-A716-AD3D86255F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236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engineering@hamden.com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hamden.com/893/Former-Hamden-Middle-School-Michael-J-Wh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chazen@hamden.com" TargetMode="External"/><Relationship Id="rId5" Type="http://schemas.openxmlformats.org/officeDocument/2006/relationships/hyperlink" Target="https://www.hamdenedc.com/" TargetMode="Externa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3.jpeg"/><Relationship Id="rId4" Type="http://schemas.openxmlformats.org/officeDocument/2006/relationships/image" Target="../media/image3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lberlin@haleyaldrich.com" TargetMode="External"/><Relationship Id="rId5" Type="http://schemas.openxmlformats.org/officeDocument/2006/relationships/hyperlink" Target="mailto:hnnassoc@gmail.com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5AF12F2-7224-EBC7-EBF2-C6D2D57F0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567270" y="-10401300"/>
            <a:ext cx="20193000" cy="2489845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426195" y="3543300"/>
            <a:ext cx="3563046" cy="0"/>
          </a:xfrm>
          <a:prstGeom prst="line">
            <a:avLst/>
          </a:prstGeom>
          <a:ln w="66675" cap="flat">
            <a:solidFill>
              <a:srgbClr val="1F5B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440431" y="8369716"/>
            <a:ext cx="1849870" cy="1635166"/>
          </a:xfrm>
          <a:custGeom>
            <a:avLst/>
            <a:gdLst/>
            <a:ahLst/>
            <a:cxnLst/>
            <a:rect l="l" t="t" r="r" b="b"/>
            <a:pathLst>
              <a:path w="2370730" h="2300708">
                <a:moveTo>
                  <a:pt x="0" y="0"/>
                </a:moveTo>
                <a:lnTo>
                  <a:pt x="2370730" y="0"/>
                </a:lnTo>
                <a:lnTo>
                  <a:pt x="2370730" y="2300708"/>
                </a:lnTo>
                <a:lnTo>
                  <a:pt x="0" y="23007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4798917" y="8386950"/>
            <a:ext cx="9159858" cy="1617932"/>
            <a:chOff x="0" y="0"/>
            <a:chExt cx="12213144" cy="215724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12300" cy="2157242"/>
            </a:xfrm>
            <a:custGeom>
              <a:avLst/>
              <a:gdLst/>
              <a:ahLst/>
              <a:cxnLst/>
              <a:rect l="l" t="t" r="r" b="b"/>
              <a:pathLst>
                <a:path w="2112300" h="2157242">
                  <a:moveTo>
                    <a:pt x="0" y="0"/>
                  </a:moveTo>
                  <a:lnTo>
                    <a:pt x="2112300" y="0"/>
                  </a:lnTo>
                  <a:lnTo>
                    <a:pt x="2112300" y="2157242"/>
                  </a:lnTo>
                  <a:lnTo>
                    <a:pt x="0" y="2157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2696500" y="287141"/>
              <a:ext cx="5578715" cy="1582960"/>
            </a:xfrm>
            <a:custGeom>
              <a:avLst/>
              <a:gdLst/>
              <a:ahLst/>
              <a:cxnLst/>
              <a:rect l="l" t="t" r="r" b="b"/>
              <a:pathLst>
                <a:path w="5578715" h="1582960">
                  <a:moveTo>
                    <a:pt x="0" y="0"/>
                  </a:moveTo>
                  <a:lnTo>
                    <a:pt x="5578714" y="0"/>
                  </a:lnTo>
                  <a:lnTo>
                    <a:pt x="5578714" y="1582960"/>
                  </a:lnTo>
                  <a:lnTo>
                    <a:pt x="0" y="1582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8859414" y="287141"/>
              <a:ext cx="3353729" cy="1582960"/>
            </a:xfrm>
            <a:custGeom>
              <a:avLst/>
              <a:gdLst/>
              <a:ahLst/>
              <a:cxnLst/>
              <a:rect l="l" t="t" r="r" b="b"/>
              <a:pathLst>
                <a:path w="3353729" h="1582960">
                  <a:moveTo>
                    <a:pt x="0" y="0"/>
                  </a:moveTo>
                  <a:lnTo>
                    <a:pt x="3353730" y="0"/>
                  </a:lnTo>
                  <a:lnTo>
                    <a:pt x="3353730" y="1582960"/>
                  </a:lnTo>
                  <a:lnTo>
                    <a:pt x="0" y="15829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99556" y="514406"/>
            <a:ext cx="16685591" cy="281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WELCOME </a:t>
            </a:r>
            <a:endParaRPr lang="en-US" sz="8800">
              <a:ea typeface="Calibri"/>
              <a:cs typeface="Calibri"/>
            </a:endParaRPr>
          </a:p>
          <a:p>
            <a:pPr algn="ctr">
              <a:lnSpc>
                <a:spcPts val="6103"/>
              </a:lnSpc>
            </a:pPr>
            <a:r>
              <a:rPr lang="en-US" sz="4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HAMDEN NEWHALL NEIGHBORHOOD ASSOCIATION</a:t>
            </a:r>
            <a:r>
              <a:rPr lang="en-US" sz="5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endParaRPr lang="en-US" sz="5500" b="1">
              <a:latin typeface="Montserrat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4572965" y="-178469"/>
            <a:ext cx="18805738" cy="12582940"/>
            <a:chOff x="0" y="0"/>
            <a:chExt cx="25074318" cy="16777254"/>
          </a:xfrm>
        </p:grpSpPr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0" y="0"/>
              <a:ext cx="24633001" cy="16777254"/>
              <a:chOff x="0" y="0"/>
              <a:chExt cx="5475623" cy="372938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441317" y="0"/>
              <a:ext cx="24633001" cy="16777254"/>
              <a:chOff x="0" y="0"/>
              <a:chExt cx="5475623" cy="372938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4F76DB60-F853-2E5C-5BAF-670488FB5DB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615" t="16604" r="17365" b="17885"/>
          <a:stretch>
            <a:fillRect/>
          </a:stretch>
        </p:blipFill>
        <p:spPr>
          <a:xfrm>
            <a:off x="7426195" y="4687660"/>
            <a:ext cx="3435603" cy="3502479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F9E126C3-E1C2-9D0B-3756-EB3910AC40B8}"/>
              </a:ext>
            </a:extLst>
          </p:cNvPr>
          <p:cNvGrpSpPr/>
          <p:nvPr/>
        </p:nvGrpSpPr>
        <p:grpSpPr>
          <a:xfrm rot="10800000">
            <a:off x="-13470148" y="-4243544"/>
            <a:ext cx="18805738" cy="12582940"/>
            <a:chOff x="0" y="0"/>
            <a:chExt cx="25074318" cy="16777254"/>
          </a:xfrm>
        </p:grpSpPr>
        <p:grpSp>
          <p:nvGrpSpPr>
            <p:cNvPr id="18" name="Group 10">
              <a:extLst>
                <a:ext uri="{FF2B5EF4-FFF2-40B4-BE49-F238E27FC236}">
                  <a16:creationId xmlns:a16="http://schemas.microsoft.com/office/drawing/2014/main" id="{ED212147-704E-4C44-039E-5D0F4E847F2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24633001" cy="16777254"/>
              <a:chOff x="0" y="0"/>
              <a:chExt cx="5475623" cy="3729384"/>
            </a:xfrm>
          </p:grpSpPr>
          <p:sp>
            <p:nvSpPr>
              <p:cNvPr id="23" name="Freeform 11">
                <a:extLst>
                  <a:ext uri="{FF2B5EF4-FFF2-40B4-BE49-F238E27FC236}">
                    <a16:creationId xmlns:a16="http://schemas.microsoft.com/office/drawing/2014/main" id="{2D6088FC-6D07-D9D9-5531-A8717A6DB906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12">
                <a:extLst>
                  <a:ext uri="{FF2B5EF4-FFF2-40B4-BE49-F238E27FC236}">
                    <a16:creationId xmlns:a16="http://schemas.microsoft.com/office/drawing/2014/main" id="{65F1EE19-9AA4-10B1-BF56-AD0349171214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BE90D88C-4F3D-5CBD-7850-A10067AC92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1317" y="0"/>
              <a:ext cx="24633001" cy="16777254"/>
              <a:chOff x="0" y="0"/>
              <a:chExt cx="5475623" cy="3729384"/>
            </a:xfrm>
          </p:grpSpPr>
          <p:sp>
            <p:nvSpPr>
              <p:cNvPr id="21" name="Freeform 14">
                <a:extLst>
                  <a:ext uri="{FF2B5EF4-FFF2-40B4-BE49-F238E27FC236}">
                    <a16:creationId xmlns:a16="http://schemas.microsoft.com/office/drawing/2014/main" id="{8701D5BE-B473-8CDE-A164-B2BAB6A48DB5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15">
                <a:extLst>
                  <a:ext uri="{FF2B5EF4-FFF2-40B4-BE49-F238E27FC236}">
                    <a16:creationId xmlns:a16="http://schemas.microsoft.com/office/drawing/2014/main" id="{7D2D233D-DD5E-62E4-AB50-BFFBB97CD1A8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07638FB-B284-2CF5-7DF6-1BD153F5F273}"/>
              </a:ext>
            </a:extLst>
          </p:cNvPr>
          <p:cNvSpPr txBox="1"/>
          <p:nvPr/>
        </p:nvSpPr>
        <p:spPr>
          <a:xfrm>
            <a:off x="7826926" y="3851668"/>
            <a:ext cx="2630848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3200" b="1" i="1" dirty="0"/>
              <a:t>April 23, </a:t>
            </a:r>
            <a:r>
              <a:rPr lang="en-US" sz="3200" b="1" i="1"/>
              <a:t>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5E8EC-1982-91C5-2403-BEEBD9B2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D410BB2-1B66-3C44-844D-5230EEFBA6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567270" y="-10401300"/>
            <a:ext cx="20193000" cy="24898452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CB899C11-ACC3-A0FB-61A6-970DF4289325}"/>
              </a:ext>
            </a:extLst>
          </p:cNvPr>
          <p:cNvSpPr/>
          <p:nvPr/>
        </p:nvSpPr>
        <p:spPr>
          <a:xfrm>
            <a:off x="7395035" y="2458638"/>
            <a:ext cx="3563046" cy="0"/>
          </a:xfrm>
          <a:prstGeom prst="line">
            <a:avLst/>
          </a:prstGeom>
          <a:ln w="66675" cap="flat">
            <a:solidFill>
              <a:srgbClr val="1F5B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8F565FC-2C75-6039-6FF7-CE5301C7FA72}"/>
              </a:ext>
            </a:extLst>
          </p:cNvPr>
          <p:cNvSpPr txBox="1"/>
          <p:nvPr/>
        </p:nvSpPr>
        <p:spPr>
          <a:xfrm>
            <a:off x="1630238" y="535559"/>
            <a:ext cx="15027523" cy="1564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55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HAMDEN NEWHALL NEIGHBORHOOD ASSOCIATION (HNNA)</a:t>
            </a:r>
            <a:endParaRPr lang="en-US" sz="5500" b="1">
              <a:solidFill>
                <a:srgbClr val="000000"/>
              </a:solidFill>
              <a:latin typeface="Montserrat Bold"/>
              <a:ea typeface="Montserrat Bold"/>
              <a:cs typeface="Montserrat Bold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558ACD1-2219-4D53-6092-FF916A5DBED5}"/>
              </a:ext>
            </a:extLst>
          </p:cNvPr>
          <p:cNvSpPr>
            <a:spLocks noGrp="1"/>
          </p:cNvSpPr>
          <p:nvPr/>
        </p:nvSpPr>
        <p:spPr>
          <a:xfrm>
            <a:off x="1628775" y="2819400"/>
            <a:ext cx="6357937" cy="25590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latin typeface="Montserrat"/>
                <a:ea typeface="Calibri"/>
                <a:cs typeface="Calibri"/>
              </a:rPr>
              <a:t>Executive Board</a:t>
            </a:r>
          </a:p>
          <a:p>
            <a:pPr>
              <a:buNone/>
            </a:pPr>
            <a:endParaRPr lang="en-US" sz="1400" b="1">
              <a:solidFill>
                <a:srgbClr val="242424"/>
              </a:solidFill>
              <a:highlight>
                <a:srgbClr val="FFFFFF"/>
              </a:highlight>
              <a:latin typeface="Montserrat"/>
              <a:ea typeface="Calibri"/>
              <a:cs typeface="Segoe U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Tina Jennings-Harriott, President</a:t>
            </a:r>
            <a:endParaRPr lang="en-US" sz="2400" b="1">
              <a:latin typeface="Montserrat"/>
              <a:ea typeface="Calibri"/>
              <a:cs typeface="Calibr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Tonya Campbell, Vice President</a:t>
            </a:r>
            <a:endParaRPr lang="en-US" sz="2400" b="1">
              <a:latin typeface="Montserrat"/>
              <a:ea typeface="Calibri"/>
              <a:cs typeface="Calibr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Danielle Campbell, Secretary</a:t>
            </a:r>
            <a:endParaRPr lang="en-US" sz="2400" b="1">
              <a:latin typeface="Montserrat"/>
              <a:ea typeface="Calibri"/>
              <a:cs typeface="Calibr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Belinda Robinson, Treasurer</a:t>
            </a:r>
            <a:endParaRPr lang="en-US" sz="2400" b="1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Denise Burns, Member at Large  </a:t>
            </a:r>
            <a:endParaRPr lang="en-US" sz="2400" b="1">
              <a:solidFill>
                <a:srgbClr val="000000"/>
              </a:solidFill>
              <a:highlight>
                <a:srgbClr val="FFFFFF"/>
              </a:highlight>
              <a:latin typeface="Montserrat"/>
              <a:ea typeface="Calibri"/>
              <a:cs typeface="Segoe U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Barbara Coxum, Member</a:t>
            </a:r>
            <a:endParaRPr lang="en-US" sz="2400" b="1">
              <a:solidFill>
                <a:srgbClr val="000000"/>
              </a:solidFill>
              <a:highlight>
                <a:srgbClr val="FFFFFF"/>
              </a:highlight>
              <a:latin typeface="Montserrat"/>
              <a:ea typeface="Calibri"/>
              <a:cs typeface="Segoe U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Joseph Carr, Member</a:t>
            </a:r>
            <a:endParaRPr lang="en-US" sz="2400" b="1">
              <a:solidFill>
                <a:srgbClr val="000000"/>
              </a:solidFill>
              <a:highlight>
                <a:srgbClr val="FFFFFF"/>
              </a:highlight>
              <a:latin typeface="Montserrat"/>
              <a:ea typeface="Calibri"/>
              <a:cs typeface="Segoe UI"/>
            </a:endParaRPr>
          </a:p>
          <a:p>
            <a:pPr>
              <a:buNone/>
            </a:pPr>
            <a:r>
              <a:rPr lang="en-US" sz="2400" b="1">
                <a:solidFill>
                  <a:srgbClr val="242424"/>
                </a:solidFill>
                <a:highlight>
                  <a:srgbClr val="FFFFFF"/>
                </a:highlight>
                <a:latin typeface="Montserrat"/>
                <a:ea typeface="Calibri"/>
                <a:cs typeface="Segoe UI"/>
              </a:rPr>
              <a:t>Penney Toney, Member </a:t>
            </a:r>
            <a:endParaRPr lang="en-US" sz="2400" b="1">
              <a:latin typeface="Montserrat"/>
              <a:ea typeface="Calibri"/>
              <a:cs typeface="Calibri"/>
            </a:endParaRP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CBF2CC8-D80C-F8DB-1602-1FD466ADDAE9}"/>
              </a:ext>
            </a:extLst>
          </p:cNvPr>
          <p:cNvSpPr>
            <a:spLocks noGrp="1"/>
          </p:cNvSpPr>
          <p:nvPr/>
        </p:nvSpPr>
        <p:spPr>
          <a:xfrm>
            <a:off x="11249025" y="2457450"/>
            <a:ext cx="4038600" cy="20970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138794-B0F6-6FC9-14B8-1139C007E5A0}"/>
              </a:ext>
            </a:extLst>
          </p:cNvPr>
          <p:cNvSpPr txBox="1"/>
          <p:nvPr/>
        </p:nvSpPr>
        <p:spPr>
          <a:xfrm>
            <a:off x="7400926" y="2814638"/>
            <a:ext cx="9515473" cy="526297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u="sng">
                <a:solidFill>
                  <a:srgbClr val="000000"/>
                </a:solidFill>
                <a:latin typeface="Montserrat"/>
                <a:ea typeface="Google Sans"/>
                <a:cs typeface="Google Sans"/>
              </a:rPr>
              <a:t>Key Aspects of the HNNA Mission:</a:t>
            </a:r>
            <a:endParaRPr lang="en-US" sz="2800" u="sng">
              <a:latin typeface="Montserrat"/>
              <a:ea typeface="Calibri"/>
              <a:cs typeface="Calibri"/>
            </a:endParaRPr>
          </a:p>
          <a:p>
            <a:endParaRPr lang="en-US" sz="2400" b="1">
              <a:solidFill>
                <a:srgbClr val="000000"/>
              </a:solidFill>
              <a:latin typeface="Montserrat"/>
              <a:ea typeface="Google Sans"/>
              <a:cs typeface="Google Sans"/>
            </a:endParaRPr>
          </a:p>
          <a:p>
            <a:pPr algn="ctr"/>
            <a:r>
              <a:rPr lang="en-US" sz="2000" b="1">
                <a:solidFill>
                  <a:srgbClr val="000000"/>
                </a:solidFill>
                <a:latin typeface="Montserrat"/>
                <a:ea typeface="Google Sans"/>
                <a:cs typeface="Google Sans"/>
              </a:rPr>
              <a:t>Infrastructure Repair &amp; Advocacy</a:t>
            </a:r>
          </a:p>
          <a:p>
            <a:pPr algn="ctr"/>
            <a:r>
              <a:rPr lang="en-US" sz="2000">
                <a:solidFill>
                  <a:srgbClr val="000000"/>
                </a:solidFill>
                <a:latin typeface="Montserrat"/>
                <a:ea typeface="Google Sans"/>
                <a:cs typeface="Google Sans"/>
              </a:rPr>
              <a:t>A primary focus is securing, organizing, and advocating for necessary funding to address long-term, structural, and environmental issues within the Newhall neighborhood.</a:t>
            </a:r>
            <a:endParaRPr lang="en-US" sz="2000">
              <a:latin typeface="Montserrat"/>
            </a:endParaRPr>
          </a:p>
          <a:p>
            <a:pPr algn="ctr">
              <a:buFont typeface=""/>
              <a:buChar char="•"/>
            </a:pPr>
            <a:endParaRPr lang="en-US" sz="2000">
              <a:solidFill>
                <a:srgbClr val="000000"/>
              </a:solidFill>
              <a:latin typeface="Montserrat"/>
              <a:ea typeface="Google Sans"/>
              <a:cs typeface="Google Sans"/>
            </a:endParaRPr>
          </a:p>
          <a:p>
            <a:pPr algn="ctr"/>
            <a:r>
              <a:rPr lang="en-US" sz="2000" b="1">
                <a:solidFill>
                  <a:srgbClr val="000000"/>
                </a:solidFill>
                <a:latin typeface="Montserrat"/>
                <a:ea typeface="Google Sans"/>
                <a:cs typeface="Google Sans"/>
              </a:rPr>
              <a:t>Community Empowerment</a:t>
            </a:r>
          </a:p>
          <a:p>
            <a:pPr algn="ctr"/>
            <a:r>
              <a:rPr lang="en-US" sz="2000">
                <a:solidFill>
                  <a:srgbClr val="000000"/>
                </a:solidFill>
                <a:latin typeface="Montserrat"/>
                <a:ea typeface="Google Sans"/>
                <a:cs typeface="Google Sans"/>
              </a:rPr>
              <a:t>The group organizes residents to create a unified voice in local government meetings and decision-making processes.</a:t>
            </a:r>
            <a:endParaRPr lang="en-US" sz="2000">
              <a:latin typeface="Montserrat"/>
            </a:endParaRPr>
          </a:p>
          <a:p>
            <a:pPr algn="ctr">
              <a:buFont typeface=""/>
              <a:buChar char="•"/>
            </a:pPr>
            <a:endParaRPr lang="en-US" sz="2000">
              <a:solidFill>
                <a:srgbClr val="000000"/>
              </a:solidFill>
              <a:latin typeface="Montserrat"/>
              <a:ea typeface="Google Sans"/>
              <a:cs typeface="Google Sans"/>
            </a:endParaRPr>
          </a:p>
          <a:p>
            <a:pPr algn="ctr"/>
            <a:r>
              <a:rPr lang="en-US" sz="2000" b="1">
                <a:solidFill>
                  <a:srgbClr val="000000"/>
                </a:solidFill>
                <a:latin typeface="Montserrat"/>
                <a:ea typeface="Google Sans"/>
                <a:cs typeface="Google Sans"/>
              </a:rPr>
              <a:t>Partnership</a:t>
            </a:r>
          </a:p>
          <a:p>
            <a:pPr algn="ctr"/>
            <a:r>
              <a:rPr lang="en-US" sz="2000">
                <a:solidFill>
                  <a:srgbClr val="000000"/>
                </a:solidFill>
                <a:latin typeface="Montserrat"/>
                <a:ea typeface="Google Sans"/>
                <a:cs typeface="Google Sans"/>
              </a:rPr>
              <a:t>The association collaborates with organizations like CONECT (Congregations Organized for a New Connecticut) and state officials to ensure the voices of Newhall residents are heard.</a:t>
            </a:r>
            <a:endParaRPr lang="en-US" sz="2000">
              <a:latin typeface="Montserrat"/>
            </a:endParaRPr>
          </a:p>
          <a:p>
            <a:pPr algn="ctr"/>
            <a:endParaRPr lang="en-US" sz="2400">
              <a:solidFill>
                <a:srgbClr val="000000"/>
              </a:solidFill>
              <a:latin typeface="Montserrat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84647AF-FB58-B0DB-A30E-E87F88BB1F4D}"/>
              </a:ext>
            </a:extLst>
          </p:cNvPr>
          <p:cNvGrpSpPr/>
          <p:nvPr/>
        </p:nvGrpSpPr>
        <p:grpSpPr>
          <a:xfrm>
            <a:off x="15570083" y="8727255"/>
            <a:ext cx="2412051" cy="1081585"/>
            <a:chOff x="14408933" y="8317700"/>
            <a:chExt cx="3338368" cy="1584035"/>
          </a:xfrm>
        </p:grpSpPr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1A978919-0295-7C7C-72AF-0634D99AECF0}"/>
                </a:ext>
              </a:extLst>
            </p:cNvPr>
            <p:cNvSpPr/>
            <p:nvPr/>
          </p:nvSpPr>
          <p:spPr>
            <a:xfrm>
              <a:off x="16163266" y="8317700"/>
              <a:ext cx="1584035" cy="1537249"/>
            </a:xfrm>
            <a:custGeom>
              <a:avLst/>
              <a:gdLst/>
              <a:ahLst/>
              <a:cxnLst/>
              <a:rect l="l" t="t" r="r" b="b"/>
              <a:pathLst>
                <a:path w="2112047" h="2049666">
                  <a:moveTo>
                    <a:pt x="0" y="0"/>
                  </a:moveTo>
                  <a:lnTo>
                    <a:pt x="2112047" y="0"/>
                  </a:lnTo>
                  <a:lnTo>
                    <a:pt x="2112047" y="2049666"/>
                  </a:lnTo>
                  <a:lnTo>
                    <a:pt x="0" y="2049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61262CD-55D8-81D0-510D-22FC7F146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8933" y="8317700"/>
              <a:ext cx="1584035" cy="158403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5A87D05-5A31-49EB-49DA-E047ADF4B02B}"/>
              </a:ext>
            </a:extLst>
          </p:cNvPr>
          <p:cNvGrpSpPr/>
          <p:nvPr/>
        </p:nvGrpSpPr>
        <p:grpSpPr>
          <a:xfrm>
            <a:off x="-2" y="9885040"/>
            <a:ext cx="18288001" cy="714375"/>
            <a:chOff x="-1" y="7848600"/>
            <a:chExt cx="18288001" cy="71437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8D9EF4E-BAE6-EAF9-0DD4-15649C0728E9}"/>
                </a:ext>
              </a:extLst>
            </p:cNvPr>
            <p:cNvSpPr/>
            <p:nvPr/>
          </p:nvSpPr>
          <p:spPr>
            <a:xfrm>
              <a:off x="0" y="7848600"/>
              <a:ext cx="18288000" cy="476250"/>
            </a:xfrm>
            <a:prstGeom prst="rect">
              <a:avLst/>
            </a:prstGeom>
            <a:solidFill>
              <a:srgbClr val="F3D1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3CDF9A7-8C74-C433-5112-9E3A8541C6DA}"/>
                </a:ext>
              </a:extLst>
            </p:cNvPr>
            <p:cNvSpPr/>
            <p:nvPr/>
          </p:nvSpPr>
          <p:spPr>
            <a:xfrm>
              <a:off x="-1" y="8086725"/>
              <a:ext cx="18288000" cy="476250"/>
            </a:xfrm>
            <a:prstGeom prst="rect">
              <a:avLst/>
            </a:prstGeom>
            <a:solidFill>
              <a:srgbClr val="2777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710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1237579" y="1842543"/>
            <a:ext cx="6640039" cy="523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65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TOWN OF HAMDEN</a:t>
            </a:r>
          </a:p>
          <a:p>
            <a:pPr>
              <a:lnSpc>
                <a:spcPts val="2100"/>
              </a:lnSpc>
            </a:pPr>
            <a:r>
              <a:rPr lang="en-US" sz="165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Director, Grants &amp; Capital Projects/Project Manager</a:t>
            </a:r>
            <a:endParaRPr lang="en-US" sz="1650" b="1">
              <a:solidFill>
                <a:srgbClr val="000000"/>
              </a:solidFill>
              <a:latin typeface="Montserrat Bold"/>
              <a:ea typeface="Montserrat Bold"/>
              <a:cs typeface="Montserrat Bold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9368E3B-8402-9E52-CDB5-0CD3C31D780D}"/>
              </a:ext>
            </a:extLst>
          </p:cNvPr>
          <p:cNvGrpSpPr/>
          <p:nvPr/>
        </p:nvGrpSpPr>
        <p:grpSpPr>
          <a:xfrm>
            <a:off x="9567123" y="1505623"/>
            <a:ext cx="4224671" cy="4480231"/>
            <a:chOff x="10465051" y="3153195"/>
            <a:chExt cx="4224671" cy="4480231"/>
          </a:xfrm>
        </p:grpSpPr>
        <p:sp>
          <p:nvSpPr>
            <p:cNvPr id="20" name="TextBox 20"/>
            <p:cNvSpPr txBox="1"/>
            <p:nvPr/>
          </p:nvSpPr>
          <p:spPr>
            <a:xfrm>
              <a:off x="10465051" y="3153195"/>
              <a:ext cx="3491650" cy="34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7"/>
                </a:lnSpc>
              </a:pPr>
              <a:r>
                <a:rPr lang="en-US" sz="2207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STEPHEN WHITE, PE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507014" y="3637374"/>
              <a:ext cx="3806401" cy="5237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TOWN OF HAMDEN</a:t>
              </a:r>
            </a:p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Town Engineer/ Project Manager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0465051" y="4973098"/>
              <a:ext cx="2166568" cy="34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7"/>
                </a:lnSpc>
              </a:pPr>
              <a:r>
                <a:rPr lang="en-US" sz="2207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TIM BARRY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0505887" y="5384874"/>
              <a:ext cx="4183835" cy="523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7 SUMMITS CONSTRUCTION</a:t>
              </a:r>
            </a:p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Project Manager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10465051" y="6658077"/>
              <a:ext cx="3111889" cy="34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7"/>
                </a:lnSpc>
              </a:pPr>
              <a:r>
                <a:rPr lang="en-US" sz="2207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SAM HAYDOCK, LEP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0465051" y="7109693"/>
              <a:ext cx="2194607" cy="523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BL COMPANIES</a:t>
              </a:r>
            </a:p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Project Manager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385BC6-20BB-FB11-9FF0-308563565BD4}"/>
              </a:ext>
            </a:extLst>
          </p:cNvPr>
          <p:cNvGrpSpPr/>
          <p:nvPr/>
        </p:nvGrpSpPr>
        <p:grpSpPr>
          <a:xfrm>
            <a:off x="14949632" y="8062880"/>
            <a:ext cx="3338368" cy="1584035"/>
            <a:chOff x="14408933" y="8317700"/>
            <a:chExt cx="3338368" cy="1584035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0EA7A28-DECE-6679-0A05-2D5742C3C88F}"/>
                </a:ext>
              </a:extLst>
            </p:cNvPr>
            <p:cNvSpPr/>
            <p:nvPr/>
          </p:nvSpPr>
          <p:spPr>
            <a:xfrm>
              <a:off x="16163266" y="8317700"/>
              <a:ext cx="1584035" cy="1537249"/>
            </a:xfrm>
            <a:custGeom>
              <a:avLst/>
              <a:gdLst/>
              <a:ahLst/>
              <a:cxnLst/>
              <a:rect l="l" t="t" r="r" b="b"/>
              <a:pathLst>
                <a:path w="2112047" h="2049666">
                  <a:moveTo>
                    <a:pt x="0" y="0"/>
                  </a:moveTo>
                  <a:lnTo>
                    <a:pt x="2112047" y="0"/>
                  </a:lnTo>
                  <a:lnTo>
                    <a:pt x="2112047" y="2049666"/>
                  </a:lnTo>
                  <a:lnTo>
                    <a:pt x="0" y="2049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CD27FEB-13F0-0E1D-2BAF-78FE8BE96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8933" y="8317700"/>
              <a:ext cx="1584035" cy="158403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275C912-D557-24B0-4BD6-4B298B41F63D}"/>
              </a:ext>
            </a:extLst>
          </p:cNvPr>
          <p:cNvGrpSpPr/>
          <p:nvPr/>
        </p:nvGrpSpPr>
        <p:grpSpPr>
          <a:xfrm>
            <a:off x="1151314" y="1410546"/>
            <a:ext cx="3900276" cy="5686124"/>
            <a:chOff x="2148098" y="3156976"/>
            <a:chExt cx="3900276" cy="5686124"/>
          </a:xfrm>
        </p:grpSpPr>
        <p:sp>
          <p:nvSpPr>
            <p:cNvPr id="14" name="TextBox 14"/>
            <p:cNvSpPr txBox="1"/>
            <p:nvPr/>
          </p:nvSpPr>
          <p:spPr>
            <a:xfrm>
              <a:off x="2151984" y="3156976"/>
              <a:ext cx="2387824" cy="3412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7"/>
                </a:lnSpc>
              </a:pPr>
              <a:r>
                <a:rPr lang="en-US" sz="2207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CAROL HAZEN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2166271" y="4326106"/>
              <a:ext cx="2180290" cy="3411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40"/>
                </a:lnSpc>
              </a:pPr>
              <a:r>
                <a:rPr lang="en-US" sz="2209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TIM BARRY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2167150" y="4716873"/>
              <a:ext cx="3605320" cy="505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7 SUMMITS CONSTRUCTION</a:t>
              </a:r>
            </a:p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Project Manager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2167149" y="5587593"/>
              <a:ext cx="3881225" cy="3297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740"/>
                </a:lnSpc>
              </a:pPr>
              <a:r>
                <a:rPr lang="en-US" sz="2209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CHRIS HARRIMAN, LEP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2166271" y="5922580"/>
              <a:ext cx="3237164" cy="505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HALEY &amp; ALDRICH</a:t>
              </a:r>
            </a:p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Project Manager</a:t>
              </a:r>
            </a:p>
          </p:txBody>
        </p:sp>
        <p:sp>
          <p:nvSpPr>
            <p:cNvPr id="16" name="TextBox 43">
              <a:extLst>
                <a:ext uri="{FF2B5EF4-FFF2-40B4-BE49-F238E27FC236}">
                  <a16:creationId xmlns:a16="http://schemas.microsoft.com/office/drawing/2014/main" id="{554F2868-1806-20ED-2B64-7B13FA6884BF}"/>
                </a:ext>
              </a:extLst>
            </p:cNvPr>
            <p:cNvSpPr txBox="1"/>
            <p:nvPr/>
          </p:nvSpPr>
          <p:spPr>
            <a:xfrm>
              <a:off x="2148098" y="6782980"/>
              <a:ext cx="3881225" cy="3297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40"/>
                </a:lnSpc>
              </a:pPr>
              <a:r>
                <a:rPr lang="en-US" sz="2200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JEREMY HAUGH, PE</a:t>
              </a:r>
            </a:p>
          </p:txBody>
        </p:sp>
        <p:sp>
          <p:nvSpPr>
            <p:cNvPr id="17" name="TextBox 44">
              <a:extLst>
                <a:ext uri="{FF2B5EF4-FFF2-40B4-BE49-F238E27FC236}">
                  <a16:creationId xmlns:a16="http://schemas.microsoft.com/office/drawing/2014/main" id="{C612AAED-C1C0-10BC-ED61-04A8DE133F78}"/>
                </a:ext>
              </a:extLst>
            </p:cNvPr>
            <p:cNvSpPr txBox="1"/>
            <p:nvPr/>
          </p:nvSpPr>
          <p:spPr>
            <a:xfrm>
              <a:off x="2161509" y="7117966"/>
              <a:ext cx="3237164" cy="505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HALEY &amp; ALDRICH</a:t>
              </a:r>
            </a:p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Project Manager</a:t>
              </a:r>
            </a:p>
          </p:txBody>
        </p:sp>
        <p:sp>
          <p:nvSpPr>
            <p:cNvPr id="18" name="TextBox 43">
              <a:extLst>
                <a:ext uri="{FF2B5EF4-FFF2-40B4-BE49-F238E27FC236}">
                  <a16:creationId xmlns:a16="http://schemas.microsoft.com/office/drawing/2014/main" id="{00C9256D-8902-0C2F-1C05-EC03028F104D}"/>
                </a:ext>
              </a:extLst>
            </p:cNvPr>
            <p:cNvSpPr txBox="1"/>
            <p:nvPr/>
          </p:nvSpPr>
          <p:spPr>
            <a:xfrm>
              <a:off x="2148098" y="8002180"/>
              <a:ext cx="3881225" cy="3297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740"/>
                </a:lnSpc>
              </a:pPr>
              <a:r>
                <a:rPr lang="en-US" sz="2200" b="1">
                  <a:solidFill>
                    <a:srgbClr val="318706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LEAH BERLIN, EIT</a:t>
              </a:r>
            </a:p>
          </p:txBody>
        </p:sp>
        <p:sp>
          <p:nvSpPr>
            <p:cNvPr id="19" name="TextBox 44">
              <a:extLst>
                <a:ext uri="{FF2B5EF4-FFF2-40B4-BE49-F238E27FC236}">
                  <a16:creationId xmlns:a16="http://schemas.microsoft.com/office/drawing/2014/main" id="{6190C344-4E3A-875A-4096-4E4B28F55E60}"/>
                </a:ext>
              </a:extLst>
            </p:cNvPr>
            <p:cNvSpPr txBox="1"/>
            <p:nvPr/>
          </p:nvSpPr>
          <p:spPr>
            <a:xfrm>
              <a:off x="2161509" y="8337166"/>
              <a:ext cx="3237164" cy="505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HALEY &amp; ALDRICH</a:t>
              </a:r>
            </a:p>
            <a:p>
              <a:pPr algn="l">
                <a:lnSpc>
                  <a:spcPts val="2054"/>
                </a:lnSpc>
              </a:pPr>
              <a:r>
                <a:rPr lang="en-US" sz="1656" b="1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Project Manager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B12B87-5D85-EE5E-6753-A155584912E9}"/>
              </a:ext>
            </a:extLst>
          </p:cNvPr>
          <p:cNvGrpSpPr/>
          <p:nvPr/>
        </p:nvGrpSpPr>
        <p:grpSpPr>
          <a:xfrm>
            <a:off x="-2" y="9885040"/>
            <a:ext cx="18288001" cy="714375"/>
            <a:chOff x="-1" y="7848600"/>
            <a:chExt cx="18288001" cy="71437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06B5C51-9F47-EC48-DE9F-C8909E8C8DFC}"/>
                </a:ext>
              </a:extLst>
            </p:cNvPr>
            <p:cNvSpPr/>
            <p:nvPr/>
          </p:nvSpPr>
          <p:spPr>
            <a:xfrm>
              <a:off x="0" y="7848600"/>
              <a:ext cx="18288000" cy="476250"/>
            </a:xfrm>
            <a:prstGeom prst="rect">
              <a:avLst/>
            </a:prstGeom>
            <a:solidFill>
              <a:srgbClr val="F3D1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6A32633-9D94-272A-755B-CF9F91E16140}"/>
                </a:ext>
              </a:extLst>
            </p:cNvPr>
            <p:cNvSpPr/>
            <p:nvPr/>
          </p:nvSpPr>
          <p:spPr>
            <a:xfrm>
              <a:off x="-1" y="8086725"/>
              <a:ext cx="18288000" cy="476250"/>
            </a:xfrm>
            <a:prstGeom prst="rect">
              <a:avLst/>
            </a:prstGeom>
            <a:solidFill>
              <a:srgbClr val="2777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DF9402B-AEC4-BA78-AE7B-B29C5FA5889F}"/>
              </a:ext>
            </a:extLst>
          </p:cNvPr>
          <p:cNvSpPr txBox="1"/>
          <p:nvPr/>
        </p:nvSpPr>
        <p:spPr>
          <a:xfrm>
            <a:off x="912139" y="303324"/>
            <a:ext cx="14812260" cy="707886"/>
          </a:xfrm>
          <a:prstGeom prst="rect">
            <a:avLst/>
          </a:prstGeom>
          <a:solidFill>
            <a:srgbClr val="277701"/>
          </a:solidFill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</a:rPr>
              <a:t>NEWHALL FOUNDATIONS                         MIDDLE SCHOOL DEMOLITION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232D8F-19B0-D9D7-8EAA-5C8E29762662}"/>
              </a:ext>
            </a:extLst>
          </p:cNvPr>
          <p:cNvSpPr txBox="1"/>
          <p:nvPr/>
        </p:nvSpPr>
        <p:spPr>
          <a:xfrm>
            <a:off x="371453" y="7575714"/>
            <a:ext cx="5823401" cy="22467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/>
              <a:t>For Foundation Project updates please visit: </a:t>
            </a:r>
            <a:r>
              <a:rPr lang="en-US" sz="2800">
                <a:ea typeface="+mn-lt"/>
                <a:cs typeface="+mn-lt"/>
                <a:hlinkClick r:id="rId5"/>
              </a:rPr>
              <a:t>https://www.hamdenedc.com/</a:t>
            </a:r>
            <a:endParaRPr lang="en-US" sz="2800" b="1">
              <a:solidFill>
                <a:srgbClr val="FF0000"/>
              </a:solidFill>
            </a:endParaRPr>
          </a:p>
          <a:p>
            <a:pPr algn="ctr"/>
            <a:r>
              <a:rPr lang="en-US" sz="2800" b="1"/>
              <a:t>Reach out to Carol Hazen with further questions: </a:t>
            </a:r>
            <a:r>
              <a:rPr lang="en-US" sz="2800" u="sng">
                <a:hlinkClick r:id="rId6"/>
              </a:rPr>
              <a:t>chazen@hamden.com</a:t>
            </a:r>
            <a:r>
              <a:rPr lang="en-US" sz="2800" u="sng"/>
              <a:t> </a:t>
            </a:r>
            <a:endParaRPr lang="en-US" sz="2800" u="sng">
              <a:ea typeface="Calibri"/>
              <a:cs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4F087A-CC6F-7449-B578-143A18140B71}"/>
              </a:ext>
            </a:extLst>
          </p:cNvPr>
          <p:cNvSpPr txBox="1"/>
          <p:nvPr/>
        </p:nvSpPr>
        <p:spPr>
          <a:xfrm>
            <a:off x="9302682" y="6165732"/>
            <a:ext cx="5275497" cy="35394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For Middle School Project updates please visit:</a:t>
            </a:r>
            <a:endParaRPr lang="en-US" sz="2800" b="1" u="sng"/>
          </a:p>
          <a:p>
            <a:pPr algn="ctr"/>
            <a:r>
              <a:rPr lang="en-US" sz="2800" b="1">
                <a:hlinkClick r:id="rId7"/>
              </a:rPr>
              <a:t>https://www.hamden.com/893/Former-Hamden-Middle-School-Michael-J-Wh</a:t>
            </a:r>
            <a:endParaRPr lang="en-US" sz="2800" b="1"/>
          </a:p>
          <a:p>
            <a:pPr algn="ctr"/>
            <a:r>
              <a:rPr lang="en-US" sz="2800" b="1"/>
              <a:t>Reach out to Stephen White with further questions: </a:t>
            </a:r>
          </a:p>
          <a:p>
            <a:pPr algn="ctr"/>
            <a:r>
              <a:rPr lang="en-US" sz="2800" b="1" u="sng">
                <a:hlinkClick r:id="rId8"/>
              </a:rPr>
              <a:t>engineering@hamden.com</a:t>
            </a:r>
            <a:endParaRPr lang="en-US" sz="28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28C75-D664-DB45-E4C4-DF9BA58ED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DE490BA-D77B-D3FF-A756-8499FAD6B508}"/>
              </a:ext>
            </a:extLst>
          </p:cNvPr>
          <p:cNvSpPr/>
          <p:nvPr/>
        </p:nvSpPr>
        <p:spPr>
          <a:xfrm>
            <a:off x="7362475" y="1714500"/>
            <a:ext cx="3563046" cy="0"/>
          </a:xfrm>
          <a:prstGeom prst="line">
            <a:avLst/>
          </a:prstGeom>
          <a:ln w="66675" cap="flat">
            <a:solidFill>
              <a:srgbClr val="1F5B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A96E43F5-3ADA-A521-BA91-0DB458C1D20C}"/>
              </a:ext>
            </a:extLst>
          </p:cNvPr>
          <p:cNvSpPr txBox="1"/>
          <p:nvPr/>
        </p:nvSpPr>
        <p:spPr>
          <a:xfrm>
            <a:off x="186300" y="627232"/>
            <a:ext cx="18101698" cy="7387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8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NEWHALL FOUNDATIONS REPAIR PROJECT UPDATES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94C0E0-C78F-9BE9-F3A2-9B18F2C1F71D}"/>
              </a:ext>
            </a:extLst>
          </p:cNvPr>
          <p:cNvGrpSpPr/>
          <p:nvPr/>
        </p:nvGrpSpPr>
        <p:grpSpPr>
          <a:xfrm>
            <a:off x="14408933" y="8317700"/>
            <a:ext cx="3338368" cy="1584035"/>
            <a:chOff x="14408933" y="8317700"/>
            <a:chExt cx="3338368" cy="1584035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D45DE826-C744-6C96-13D2-58459719945A}"/>
                </a:ext>
              </a:extLst>
            </p:cNvPr>
            <p:cNvSpPr/>
            <p:nvPr/>
          </p:nvSpPr>
          <p:spPr>
            <a:xfrm>
              <a:off x="16163266" y="8317700"/>
              <a:ext cx="1584035" cy="1537249"/>
            </a:xfrm>
            <a:custGeom>
              <a:avLst/>
              <a:gdLst/>
              <a:ahLst/>
              <a:cxnLst/>
              <a:rect l="l" t="t" r="r" b="b"/>
              <a:pathLst>
                <a:path w="2112047" h="2049666">
                  <a:moveTo>
                    <a:pt x="0" y="0"/>
                  </a:moveTo>
                  <a:lnTo>
                    <a:pt x="2112047" y="0"/>
                  </a:lnTo>
                  <a:lnTo>
                    <a:pt x="2112047" y="2049666"/>
                  </a:lnTo>
                  <a:lnTo>
                    <a:pt x="0" y="2049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B5EBCC6-683C-6465-E447-29D4A9876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8933" y="8317700"/>
              <a:ext cx="1584035" cy="158403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CDDB72-3A91-125C-57BE-E221B09F22F5}"/>
              </a:ext>
            </a:extLst>
          </p:cNvPr>
          <p:cNvGrpSpPr/>
          <p:nvPr/>
        </p:nvGrpSpPr>
        <p:grpSpPr>
          <a:xfrm>
            <a:off x="-2" y="9885040"/>
            <a:ext cx="18288001" cy="714375"/>
            <a:chOff x="-1" y="7848600"/>
            <a:chExt cx="18288001" cy="71437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1652B31-DB42-56BD-B7A7-055617FE2150}"/>
                </a:ext>
              </a:extLst>
            </p:cNvPr>
            <p:cNvSpPr/>
            <p:nvPr/>
          </p:nvSpPr>
          <p:spPr>
            <a:xfrm>
              <a:off x="0" y="7848600"/>
              <a:ext cx="18288000" cy="476250"/>
            </a:xfrm>
            <a:prstGeom prst="rect">
              <a:avLst/>
            </a:prstGeom>
            <a:solidFill>
              <a:srgbClr val="F3D1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14293AF-018E-7A69-352B-F3392D3C197A}"/>
                </a:ext>
              </a:extLst>
            </p:cNvPr>
            <p:cNvSpPr/>
            <p:nvPr/>
          </p:nvSpPr>
          <p:spPr>
            <a:xfrm>
              <a:off x="-1" y="8086725"/>
              <a:ext cx="18288000" cy="476250"/>
            </a:xfrm>
            <a:prstGeom prst="rect">
              <a:avLst/>
            </a:prstGeom>
            <a:solidFill>
              <a:srgbClr val="2777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A map of a neighborhood&#10;&#10;AI-generated content may be incorrect.">
            <a:extLst>
              <a:ext uri="{FF2B5EF4-FFF2-40B4-BE49-F238E27FC236}">
                <a16:creationId xmlns:a16="http://schemas.microsoft.com/office/drawing/2014/main" id="{4CB7EFCA-5DA1-26D9-01C7-F22B2EBE9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300" y="2039924"/>
            <a:ext cx="8117441" cy="69245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16E483-EBAC-FBBC-D460-28081B37D36A}"/>
              </a:ext>
            </a:extLst>
          </p:cNvPr>
          <p:cNvSpPr txBox="1"/>
          <p:nvPr/>
        </p:nvSpPr>
        <p:spPr>
          <a:xfrm>
            <a:off x="8331640" y="1851879"/>
            <a:ext cx="9960233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600">
                <a:ea typeface="+mn-lt"/>
                <a:cs typeface="+mn-lt"/>
              </a:rPr>
              <a:t>Condition Assessments – </a:t>
            </a:r>
            <a:r>
              <a:rPr lang="en-US" sz="3600" b="1">
                <a:ea typeface="+mn-lt"/>
                <a:cs typeface="+mn-lt"/>
              </a:rPr>
              <a:t>100% Complete</a:t>
            </a:r>
            <a:endParaRPr lang="en-US" sz="3600" b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3600">
                <a:ea typeface="+mn-lt"/>
                <a:cs typeface="+mn-lt"/>
              </a:rPr>
              <a:t>Subsurface Investigations – </a:t>
            </a:r>
            <a:r>
              <a:rPr lang="en-US" sz="3600" b="1">
                <a:ea typeface="+mn-lt"/>
                <a:cs typeface="+mn-lt"/>
              </a:rPr>
              <a:t>92% Complete</a:t>
            </a:r>
            <a:r>
              <a:rPr lang="en-US" sz="3600" dirty="0">
                <a:ea typeface="+mn-lt"/>
                <a:cs typeface="+mn-lt"/>
              </a:rPr>
              <a:t> </a:t>
            </a:r>
          </a:p>
          <a:p>
            <a:pPr marL="285750" indent="-285750">
              <a:buFont typeface="Arial"/>
              <a:buChar char="•"/>
            </a:pPr>
            <a:r>
              <a:rPr lang="en-US" sz="3600">
                <a:ea typeface="+mn-lt"/>
                <a:cs typeface="+mn-lt"/>
              </a:rPr>
              <a:t>Design Repairs and Reports – </a:t>
            </a:r>
            <a:r>
              <a:rPr lang="en-US" sz="3600" b="1">
                <a:ea typeface="+mn-lt"/>
                <a:cs typeface="+mn-lt"/>
              </a:rPr>
              <a:t>50 % Complete</a:t>
            </a:r>
            <a:endParaRPr lang="en-US" sz="3600" b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3600">
                <a:ea typeface="+mn-lt"/>
                <a:cs typeface="+mn-lt"/>
              </a:rPr>
              <a:t>Construction Documents – </a:t>
            </a:r>
            <a:r>
              <a:rPr lang="en-US" sz="3600" b="1">
                <a:ea typeface="+mn-lt"/>
                <a:cs typeface="+mn-lt"/>
              </a:rPr>
              <a:t>30% Complete</a:t>
            </a:r>
            <a:endParaRPr lang="en-US" sz="3600" b="1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36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3600">
                <a:ea typeface="+mn-lt"/>
                <a:cs typeface="+mn-lt"/>
              </a:rPr>
              <a:t>Haley &amp; Aldrich issued 18 sets of Construction Documents for review and bidding in March</a:t>
            </a:r>
            <a:endParaRPr lang="en-US" sz="36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3600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3600">
                <a:ea typeface="+mn-lt"/>
                <a:cs typeface="+mn-lt"/>
              </a:rPr>
              <a:t>Upon review and acceptance by applicable agencies, up to 10 properties will be selected for continuity and commonality for 1</a:t>
            </a:r>
            <a:r>
              <a:rPr lang="en-US" sz="3600" baseline="30000">
                <a:ea typeface="+mn-lt"/>
                <a:cs typeface="+mn-lt"/>
              </a:rPr>
              <a:t>st</a:t>
            </a:r>
            <a:r>
              <a:rPr lang="en-US" sz="3600">
                <a:ea typeface="+mn-lt"/>
                <a:cs typeface="+mn-lt"/>
              </a:rPr>
              <a:t> phase bidding.</a:t>
            </a:r>
            <a:endParaRPr lang="en-US" sz="3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819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0DDF-2315-3EBC-EFF0-4DB95E9D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64552B-901B-53FF-4BBE-656B7D2D31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567270" y="-10401300"/>
            <a:ext cx="20193000" cy="24898452"/>
          </a:xfrm>
          <a:prstGeom prst="rect">
            <a:avLst/>
          </a:prstGeom>
        </p:spPr>
      </p:pic>
      <p:sp>
        <p:nvSpPr>
          <p:cNvPr id="47" name="Freeform 12">
            <a:extLst>
              <a:ext uri="{FF2B5EF4-FFF2-40B4-BE49-F238E27FC236}">
                <a16:creationId xmlns:a16="http://schemas.microsoft.com/office/drawing/2014/main" id="{30304BFF-FB11-BAC6-E3CB-3670A77810C0}"/>
              </a:ext>
            </a:extLst>
          </p:cNvPr>
          <p:cNvSpPr/>
          <p:nvPr/>
        </p:nvSpPr>
        <p:spPr>
          <a:xfrm>
            <a:off x="15557229" y="7440678"/>
            <a:ext cx="2308943" cy="655162"/>
          </a:xfrm>
          <a:custGeom>
            <a:avLst/>
            <a:gdLst/>
            <a:ahLst/>
            <a:cxnLst/>
            <a:rect l="l" t="t" r="r" b="b"/>
            <a:pathLst>
              <a:path w="2308943" h="655162">
                <a:moveTo>
                  <a:pt x="0" y="0"/>
                </a:moveTo>
                <a:lnTo>
                  <a:pt x="2308942" y="0"/>
                </a:lnTo>
                <a:lnTo>
                  <a:pt x="2308942" y="655163"/>
                </a:lnTo>
                <a:lnTo>
                  <a:pt x="0" y="6551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376735-9A4E-2255-9F6E-CD0E49DB2305}"/>
              </a:ext>
            </a:extLst>
          </p:cNvPr>
          <p:cNvGrpSpPr/>
          <p:nvPr/>
        </p:nvGrpSpPr>
        <p:grpSpPr>
          <a:xfrm>
            <a:off x="14408933" y="8317700"/>
            <a:ext cx="3338368" cy="1584035"/>
            <a:chOff x="14408933" y="8317700"/>
            <a:chExt cx="3338368" cy="1584035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59E677A6-4CEA-7B07-2730-13DF87FFB943}"/>
                </a:ext>
              </a:extLst>
            </p:cNvPr>
            <p:cNvSpPr/>
            <p:nvPr/>
          </p:nvSpPr>
          <p:spPr>
            <a:xfrm>
              <a:off x="16163266" y="8317700"/>
              <a:ext cx="1584035" cy="1537249"/>
            </a:xfrm>
            <a:custGeom>
              <a:avLst/>
              <a:gdLst/>
              <a:ahLst/>
              <a:cxnLst/>
              <a:rect l="l" t="t" r="r" b="b"/>
              <a:pathLst>
                <a:path w="2112047" h="2049666">
                  <a:moveTo>
                    <a:pt x="0" y="0"/>
                  </a:moveTo>
                  <a:lnTo>
                    <a:pt x="2112047" y="0"/>
                  </a:lnTo>
                  <a:lnTo>
                    <a:pt x="2112047" y="2049666"/>
                  </a:lnTo>
                  <a:lnTo>
                    <a:pt x="0" y="2049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40DF84B-9DEB-2C3B-94EC-33B0A1C34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8933" y="8317700"/>
              <a:ext cx="1584035" cy="158403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72E0FB-8750-798C-DC2D-0C65E56F75FD}"/>
              </a:ext>
            </a:extLst>
          </p:cNvPr>
          <p:cNvGrpSpPr/>
          <p:nvPr/>
        </p:nvGrpSpPr>
        <p:grpSpPr>
          <a:xfrm>
            <a:off x="-2" y="9885040"/>
            <a:ext cx="18288001" cy="714375"/>
            <a:chOff x="-1" y="7848600"/>
            <a:chExt cx="18288001" cy="71437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22F658-5164-20AA-1DB0-E36B9872079C}"/>
                </a:ext>
              </a:extLst>
            </p:cNvPr>
            <p:cNvSpPr/>
            <p:nvPr/>
          </p:nvSpPr>
          <p:spPr>
            <a:xfrm>
              <a:off x="0" y="7848600"/>
              <a:ext cx="18288000" cy="476250"/>
            </a:xfrm>
            <a:prstGeom prst="rect">
              <a:avLst/>
            </a:prstGeom>
            <a:solidFill>
              <a:srgbClr val="F3D1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C6FB46B-7B74-2098-3DF6-2F6FF2F9B397}"/>
                </a:ext>
              </a:extLst>
            </p:cNvPr>
            <p:cNvSpPr/>
            <p:nvPr/>
          </p:nvSpPr>
          <p:spPr>
            <a:xfrm>
              <a:off x="-1" y="8086725"/>
              <a:ext cx="18288000" cy="476250"/>
            </a:xfrm>
            <a:prstGeom prst="rect">
              <a:avLst/>
            </a:prstGeom>
            <a:solidFill>
              <a:srgbClr val="2777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C8024C1-4695-30CD-A6F2-BBFD275D637C}"/>
              </a:ext>
            </a:extLst>
          </p:cNvPr>
          <p:cNvSpPr txBox="1"/>
          <p:nvPr/>
        </p:nvSpPr>
        <p:spPr>
          <a:xfrm>
            <a:off x="771007" y="1131704"/>
            <a:ext cx="15008589" cy="803296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en-US" sz="2800" b="1">
                <a:ea typeface="+mn-lt"/>
                <a:cs typeface="+mn-lt"/>
              </a:rPr>
              <a:t>Homeowner</a:t>
            </a:r>
            <a:r>
              <a:rPr lang="en-US" sz="2800" b="1" dirty="0">
                <a:ea typeface="+mn-lt"/>
                <a:cs typeface="+mn-lt"/>
              </a:rPr>
              <a:t> Responds to Outreach and Provides Information</a:t>
            </a:r>
            <a:endParaRPr lang="en-US" sz="2800" b="1" dirty="0">
              <a:ea typeface="Calibri"/>
              <a:cs typeface="Calibri"/>
            </a:endParaRPr>
          </a:p>
          <a:p>
            <a:r>
              <a:rPr lang="en-US" sz="2800" b="1">
                <a:ea typeface="+mn-lt"/>
                <a:cs typeface="+mn-lt"/>
              </a:rPr>
              <a:t>2.   Engineering Assessment of Property</a:t>
            </a:r>
            <a:endParaRPr lang="en-US" sz="2800" b="1">
              <a:ea typeface="Calibri"/>
              <a:cs typeface="Calibri"/>
            </a:endParaRPr>
          </a:p>
          <a:p>
            <a:r>
              <a:rPr lang="en-US" sz="2800" b="1" dirty="0">
                <a:ea typeface="+mn-lt"/>
                <a:cs typeface="+mn-lt"/>
              </a:rPr>
              <a:t>3.   </a:t>
            </a:r>
            <a:r>
              <a:rPr lang="en-US" sz="2800" b="1" err="1">
                <a:ea typeface="+mn-lt"/>
                <a:cs typeface="+mn-lt"/>
              </a:rPr>
              <a:t>Homeowner </a:t>
            </a:r>
            <a:r>
              <a:rPr lang="en-US" sz="2800" b="1" dirty="0">
                <a:ea typeface="+mn-lt"/>
                <a:cs typeface="+mn-lt"/>
              </a:rPr>
              <a:t>is Informed of Property Eligibility</a:t>
            </a:r>
            <a:endParaRPr lang="en-US" sz="2800" b="1" dirty="0">
              <a:ea typeface="Calibri"/>
              <a:cs typeface="Calibri"/>
            </a:endParaRPr>
          </a:p>
          <a:p>
            <a:r>
              <a:rPr lang="en-US" sz="2800" b="1">
                <a:ea typeface="+mn-lt"/>
                <a:cs typeface="+mn-lt"/>
              </a:rPr>
              <a:t>4.   Survey of Eligible Properties</a:t>
            </a:r>
          </a:p>
          <a:p>
            <a:pPr marL="800100" lvl="1" indent="-34290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A-2 surveys of work to be performed near property lines.</a:t>
            </a:r>
          </a:p>
          <a:p>
            <a:pPr marL="800100" lvl="1" indent="-34290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All impacted properties to have offsets and elevation benchmarks.</a:t>
            </a:r>
            <a:endParaRPr lang="en-US"/>
          </a:p>
          <a:p>
            <a:r>
              <a:rPr lang="en-US" sz="2400" b="1" dirty="0">
                <a:ea typeface="+mn-lt"/>
                <a:cs typeface="+mn-lt"/>
              </a:rPr>
              <a:t>5.  </a:t>
            </a:r>
            <a:r>
              <a:rPr lang="en-US" sz="2800" b="1">
                <a:ea typeface="+mn-lt"/>
                <a:cs typeface="+mn-lt"/>
              </a:rPr>
              <a:t> Homeowner is Informed of Eligible Repairs and Accepts Construction Documents are Prepared</a:t>
            </a:r>
            <a:endParaRPr lang="en-US" sz="2800" b="1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Construction Documents are released to applicable agencies for review (7 Summits, SHPO, DECD, Hamden).</a:t>
            </a:r>
            <a:endParaRPr lang="en-US" sz="24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Repairs are bid and qualified contractors are selected.</a:t>
            </a:r>
            <a:endParaRPr lang="en-US" sz="24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Owner receives details about the repair process, schedule and agrees to the repairs.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800" b="1">
                <a:ea typeface="+mn-lt"/>
                <a:cs typeface="+mn-lt"/>
              </a:rPr>
              <a:t>6.   7 Summits Construction Initiates Site Logistics</a:t>
            </a:r>
            <a:endParaRPr lang="en-US" sz="2800" b="1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 dirty="0">
                <a:ea typeface="+mn-lt"/>
                <a:cs typeface="+mn-lt"/>
              </a:rPr>
              <a:t>Collaborates with </a:t>
            </a:r>
            <a:r>
              <a:rPr lang="en-US" sz="2400">
                <a:ea typeface="+mn-lt"/>
                <a:cs typeface="+mn-lt"/>
              </a:rPr>
              <a:t>homeowner for staging and setup of materials and equipment</a:t>
            </a:r>
            <a:endParaRPr lang="en-US" sz="2400">
              <a:ea typeface="Calibri"/>
              <a:cs typeface="Calibri"/>
            </a:endParaRPr>
          </a:p>
          <a:p>
            <a:r>
              <a:rPr lang="en-US" sz="2800" b="1">
                <a:ea typeface="+mn-lt"/>
                <a:cs typeface="+mn-lt"/>
              </a:rPr>
              <a:t>7.  Construction and Oversight</a:t>
            </a:r>
            <a:endParaRPr lang="en-US" sz="2800" b="1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7 Summits manages repair procedures on individual properties, scheduling and documenting all work </a:t>
            </a:r>
            <a:r>
              <a:rPr lang="en-US" sz="2400" dirty="0">
                <a:ea typeface="+mn-lt"/>
                <a:cs typeface="+mn-lt"/>
              </a:rPr>
              <a:t>performed.</a:t>
            </a:r>
            <a:endParaRPr lang="en-US" sz="24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Maintains daily logs.</a:t>
            </a:r>
            <a:endParaRPr lang="en-US" sz="2400" dirty="0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Daily communication with homeowner on status of work being performed.</a:t>
            </a:r>
            <a:endParaRPr lang="en-US" sz="2400">
              <a:ea typeface="Calibri"/>
              <a:cs typeface="Calibri"/>
            </a:endParaRPr>
          </a:p>
          <a:p>
            <a:r>
              <a:rPr lang="en-US" sz="2800" b="1">
                <a:ea typeface="+mn-lt"/>
                <a:cs typeface="+mn-lt"/>
              </a:rPr>
              <a:t>8.  Unforeseen Issues and Changes are Addressed</a:t>
            </a:r>
            <a:endParaRPr lang="en-US" sz="2800" b="1">
              <a:ea typeface="Calibri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sz="2400" dirty="0">
                <a:ea typeface="+mn-lt"/>
                <a:cs typeface="+mn-lt"/>
              </a:rPr>
              <a:t>Unknown conditions documented, discussed with </a:t>
            </a:r>
            <a:r>
              <a:rPr lang="en-US" sz="2400">
                <a:ea typeface="+mn-lt"/>
                <a:cs typeface="+mn-lt"/>
              </a:rPr>
              <a:t>Town, and processed for review.</a:t>
            </a:r>
            <a:endParaRPr lang="en-US" sz="2400">
              <a:ea typeface="Calibri"/>
              <a:cs typeface="Calibri"/>
            </a:endParaRPr>
          </a:p>
          <a:p>
            <a:r>
              <a:rPr lang="en-US" sz="2800" b="1">
                <a:ea typeface="+mn-lt"/>
                <a:cs typeface="+mn-lt"/>
              </a:rPr>
              <a:t>9.  Owner, Town, and Engineer Accept Satisfactory Repair Work</a:t>
            </a:r>
            <a:endParaRPr lang="en-US" sz="2800" b="1">
              <a:ea typeface="Calibri"/>
              <a:cs typeface="Calibri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sz="2400">
                <a:ea typeface="+mn-lt"/>
                <a:cs typeface="+mn-lt"/>
              </a:rPr>
              <a:t>Certificate of Compliance issued by Town of Hamden Building and Engineering Departments.</a:t>
            </a:r>
            <a:endParaRPr lang="en-US" sz="2400" dirty="0"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949695-F10E-AA35-BE3D-1004E7DE92AA}"/>
              </a:ext>
            </a:extLst>
          </p:cNvPr>
          <p:cNvSpPr txBox="1"/>
          <p:nvPr/>
        </p:nvSpPr>
        <p:spPr>
          <a:xfrm>
            <a:off x="767954" y="178593"/>
            <a:ext cx="18359437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latin typeface="Montserrat Bold"/>
              </a:rPr>
              <a:t>SEQUENCE FOR A TYPICAL </a:t>
            </a:r>
            <a:r>
              <a:rPr lang="en-US" sz="4000" b="1">
                <a:latin typeface="Montserrat Bold"/>
              </a:rPr>
              <a:t>NON-STRUCTURAL PROPERTY</a:t>
            </a:r>
            <a:endParaRPr lang="en-US" sz="4000" b="1" dirty="0">
              <a:latin typeface="Montserrat Bold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5584241-1DAE-5C38-3CC0-04F6280202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567270" y="-10401300"/>
            <a:ext cx="20193000" cy="2489845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362477" y="1663306"/>
            <a:ext cx="3563046" cy="0"/>
          </a:xfrm>
          <a:prstGeom prst="line">
            <a:avLst/>
          </a:prstGeom>
          <a:ln w="66675" cap="flat">
            <a:solidFill>
              <a:srgbClr val="1F5B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184616" y="627232"/>
            <a:ext cx="15918769" cy="803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5548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MIDDLE SCHOOL DEMOLITION PROJECT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14633202" y="7299329"/>
            <a:ext cx="3232969" cy="935271"/>
            <a:chOff x="0" y="0"/>
            <a:chExt cx="4310626" cy="124702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221048" cy="1247027"/>
            </a:xfrm>
            <a:custGeom>
              <a:avLst/>
              <a:gdLst/>
              <a:ahLst/>
              <a:cxnLst/>
              <a:rect l="l" t="t" r="r" b="b"/>
              <a:pathLst>
                <a:path w="1221048" h="1247027">
                  <a:moveTo>
                    <a:pt x="0" y="0"/>
                  </a:moveTo>
                  <a:lnTo>
                    <a:pt x="1221048" y="0"/>
                  </a:lnTo>
                  <a:lnTo>
                    <a:pt x="1221048" y="1247027"/>
                  </a:lnTo>
                  <a:lnTo>
                    <a:pt x="0" y="1247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668618" y="0"/>
              <a:ext cx="2642007" cy="1247027"/>
            </a:xfrm>
            <a:custGeom>
              <a:avLst/>
              <a:gdLst/>
              <a:ahLst/>
              <a:cxnLst/>
              <a:rect l="l" t="t" r="r" b="b"/>
              <a:pathLst>
                <a:path w="2642007" h="1247027">
                  <a:moveTo>
                    <a:pt x="0" y="0"/>
                  </a:moveTo>
                  <a:lnTo>
                    <a:pt x="2642008" y="0"/>
                  </a:lnTo>
                  <a:lnTo>
                    <a:pt x="2642008" y="1247027"/>
                  </a:lnTo>
                  <a:lnTo>
                    <a:pt x="0" y="1247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B46F115-7F33-87C1-3599-3C1AB35E8657}"/>
              </a:ext>
            </a:extLst>
          </p:cNvPr>
          <p:cNvGrpSpPr/>
          <p:nvPr/>
        </p:nvGrpSpPr>
        <p:grpSpPr>
          <a:xfrm>
            <a:off x="14408933" y="8317700"/>
            <a:ext cx="3338368" cy="1584035"/>
            <a:chOff x="14408933" y="8317700"/>
            <a:chExt cx="3338368" cy="1584035"/>
          </a:xfrm>
        </p:grpSpPr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460987DB-219A-39CB-ECBA-B2AA46FE8284}"/>
                </a:ext>
              </a:extLst>
            </p:cNvPr>
            <p:cNvSpPr/>
            <p:nvPr/>
          </p:nvSpPr>
          <p:spPr>
            <a:xfrm>
              <a:off x="16163266" y="8317700"/>
              <a:ext cx="1584035" cy="1537249"/>
            </a:xfrm>
            <a:custGeom>
              <a:avLst/>
              <a:gdLst/>
              <a:ahLst/>
              <a:cxnLst/>
              <a:rect l="l" t="t" r="r" b="b"/>
              <a:pathLst>
                <a:path w="2112047" h="2049666">
                  <a:moveTo>
                    <a:pt x="0" y="0"/>
                  </a:moveTo>
                  <a:lnTo>
                    <a:pt x="2112047" y="0"/>
                  </a:lnTo>
                  <a:lnTo>
                    <a:pt x="2112047" y="2049666"/>
                  </a:lnTo>
                  <a:lnTo>
                    <a:pt x="0" y="2049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CE03F18-03E9-D388-D28B-FB8414DB08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8933" y="8317700"/>
              <a:ext cx="1584035" cy="158403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8D8BED-C96A-246B-6E77-B90D1569268E}"/>
              </a:ext>
            </a:extLst>
          </p:cNvPr>
          <p:cNvGrpSpPr/>
          <p:nvPr/>
        </p:nvGrpSpPr>
        <p:grpSpPr>
          <a:xfrm>
            <a:off x="-2" y="9885040"/>
            <a:ext cx="18288001" cy="714375"/>
            <a:chOff x="-1" y="7848600"/>
            <a:chExt cx="18288001" cy="71437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046FAD8-4965-81AD-1A09-E612B05968BC}"/>
                </a:ext>
              </a:extLst>
            </p:cNvPr>
            <p:cNvSpPr/>
            <p:nvPr/>
          </p:nvSpPr>
          <p:spPr>
            <a:xfrm>
              <a:off x="0" y="7848600"/>
              <a:ext cx="18288000" cy="476250"/>
            </a:xfrm>
            <a:prstGeom prst="rect">
              <a:avLst/>
            </a:prstGeom>
            <a:solidFill>
              <a:srgbClr val="F3D1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CF3138A-0092-5961-33BB-27970F207138}"/>
                </a:ext>
              </a:extLst>
            </p:cNvPr>
            <p:cNvSpPr/>
            <p:nvPr/>
          </p:nvSpPr>
          <p:spPr>
            <a:xfrm>
              <a:off x="-1" y="8086725"/>
              <a:ext cx="18288000" cy="476250"/>
            </a:xfrm>
            <a:prstGeom prst="rect">
              <a:avLst/>
            </a:prstGeom>
            <a:solidFill>
              <a:srgbClr val="2777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A group of signs in a grassy field&#10;&#10;AI-generated content may be incorrect.">
            <a:extLst>
              <a:ext uri="{FF2B5EF4-FFF2-40B4-BE49-F238E27FC236}">
                <a16:creationId xmlns:a16="http://schemas.microsoft.com/office/drawing/2014/main" id="{09AE0DBF-BA71-CC77-B70E-2CBE95EA39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9414" y="5422279"/>
            <a:ext cx="5531822" cy="38804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A1F1D8-8B45-0595-CEBB-10E5B8108F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3663" y="2029133"/>
            <a:ext cx="5542020" cy="3088549"/>
          </a:xfrm>
          <a:prstGeom prst="rect">
            <a:avLst/>
          </a:prstGeom>
        </p:spPr>
      </p:pic>
      <p:pic>
        <p:nvPicPr>
          <p:cNvPr id="4" name="Picture 3" descr="A table with text on it&#10;&#10;AI-generated content may be incorrect.">
            <a:extLst>
              <a:ext uri="{FF2B5EF4-FFF2-40B4-BE49-F238E27FC236}">
                <a16:creationId xmlns:a16="http://schemas.microsoft.com/office/drawing/2014/main" id="{88A050EA-2B98-6605-0069-BCA9F379EA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0135" y="1820341"/>
            <a:ext cx="8135512" cy="50745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6">
            <a:extLst>
              <a:ext uri="{FF2B5EF4-FFF2-40B4-BE49-F238E27FC236}">
                <a16:creationId xmlns:a16="http://schemas.microsoft.com/office/drawing/2014/main" id="{881BE41D-17F8-EC90-D8F0-F5C9A5118412}"/>
              </a:ext>
            </a:extLst>
          </p:cNvPr>
          <p:cNvSpPr txBox="1"/>
          <p:nvPr/>
        </p:nvSpPr>
        <p:spPr>
          <a:xfrm>
            <a:off x="352425" y="279879"/>
            <a:ext cx="12610064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673"/>
              </a:lnSpc>
            </a:pPr>
            <a:r>
              <a:rPr lang="en-US" sz="40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MIDDLE SCHOOL DEMOLITION PROJECT</a:t>
            </a:r>
          </a:p>
          <a:p>
            <a:pPr algn="r">
              <a:lnSpc>
                <a:spcPts val="4673"/>
              </a:lnSpc>
            </a:pPr>
            <a:r>
              <a:rPr lang="en-US" sz="4000" b="1" i="1">
                <a:solidFill>
                  <a:srgbClr val="000000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Current Activities &amp; Logistics Plan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B67A3AD-3269-6A69-DB28-BD9260E56CC4}"/>
              </a:ext>
            </a:extLst>
          </p:cNvPr>
          <p:cNvGrpSpPr/>
          <p:nvPr/>
        </p:nvGrpSpPr>
        <p:grpSpPr>
          <a:xfrm>
            <a:off x="14408933" y="8317700"/>
            <a:ext cx="3338368" cy="1584035"/>
            <a:chOff x="14408933" y="8317700"/>
            <a:chExt cx="3338368" cy="1584035"/>
          </a:xfrm>
        </p:grpSpPr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5BEB71B2-F333-53E3-9832-E8A851733DA0}"/>
                </a:ext>
              </a:extLst>
            </p:cNvPr>
            <p:cNvSpPr/>
            <p:nvPr/>
          </p:nvSpPr>
          <p:spPr>
            <a:xfrm>
              <a:off x="16163266" y="8317700"/>
              <a:ext cx="1584035" cy="1537249"/>
            </a:xfrm>
            <a:custGeom>
              <a:avLst/>
              <a:gdLst/>
              <a:ahLst/>
              <a:cxnLst/>
              <a:rect l="l" t="t" r="r" b="b"/>
              <a:pathLst>
                <a:path w="2112047" h="2049666">
                  <a:moveTo>
                    <a:pt x="0" y="0"/>
                  </a:moveTo>
                  <a:lnTo>
                    <a:pt x="2112047" y="0"/>
                  </a:lnTo>
                  <a:lnTo>
                    <a:pt x="2112047" y="2049666"/>
                  </a:lnTo>
                  <a:lnTo>
                    <a:pt x="0" y="2049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462A049-DCE6-BB2B-38BF-6ACD2295B4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8933" y="8317700"/>
              <a:ext cx="1584035" cy="1584035"/>
            </a:xfrm>
            <a:prstGeom prst="rect">
              <a:avLst/>
            </a:prstGeom>
          </p:spPr>
        </p:pic>
      </p:grpSp>
      <p:sp>
        <p:nvSpPr>
          <p:cNvPr id="30" name="Freeform 28">
            <a:extLst>
              <a:ext uri="{FF2B5EF4-FFF2-40B4-BE49-F238E27FC236}">
                <a16:creationId xmlns:a16="http://schemas.microsoft.com/office/drawing/2014/main" id="{6EC0A698-BC29-F784-7CAF-10A161201F28}"/>
              </a:ext>
            </a:extLst>
          </p:cNvPr>
          <p:cNvSpPr/>
          <p:nvPr/>
        </p:nvSpPr>
        <p:spPr>
          <a:xfrm>
            <a:off x="15425219" y="6485231"/>
            <a:ext cx="1530064" cy="1584035"/>
          </a:xfrm>
          <a:custGeom>
            <a:avLst/>
            <a:gdLst/>
            <a:ahLst/>
            <a:cxnLst/>
            <a:rect l="l" t="t" r="r" b="b"/>
            <a:pathLst>
              <a:path w="1221048" h="1247027">
                <a:moveTo>
                  <a:pt x="0" y="0"/>
                </a:moveTo>
                <a:lnTo>
                  <a:pt x="1221048" y="0"/>
                </a:lnTo>
                <a:lnTo>
                  <a:pt x="1221048" y="1247027"/>
                </a:lnTo>
                <a:lnTo>
                  <a:pt x="0" y="1247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0EFBEA-9AFD-9266-494B-D59739D7E5FB}"/>
              </a:ext>
            </a:extLst>
          </p:cNvPr>
          <p:cNvGrpSpPr/>
          <p:nvPr/>
        </p:nvGrpSpPr>
        <p:grpSpPr>
          <a:xfrm>
            <a:off x="-2" y="9885040"/>
            <a:ext cx="18288001" cy="714375"/>
            <a:chOff x="-1" y="7848600"/>
            <a:chExt cx="18288001" cy="7143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7996186-073A-6A7B-9B94-D2A3F64EAFE8}"/>
                </a:ext>
              </a:extLst>
            </p:cNvPr>
            <p:cNvSpPr/>
            <p:nvPr/>
          </p:nvSpPr>
          <p:spPr>
            <a:xfrm>
              <a:off x="0" y="7848600"/>
              <a:ext cx="18288000" cy="476250"/>
            </a:xfrm>
            <a:prstGeom prst="rect">
              <a:avLst/>
            </a:prstGeom>
            <a:solidFill>
              <a:srgbClr val="F3D1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18F4EA-F61A-BE8D-D04C-8314097E2AA0}"/>
                </a:ext>
              </a:extLst>
            </p:cNvPr>
            <p:cNvSpPr/>
            <p:nvPr/>
          </p:nvSpPr>
          <p:spPr>
            <a:xfrm>
              <a:off x="-1" y="8086725"/>
              <a:ext cx="18288000" cy="476250"/>
            </a:xfrm>
            <a:prstGeom prst="rect">
              <a:avLst/>
            </a:prstGeom>
            <a:solidFill>
              <a:srgbClr val="2777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A aerial view of a building&#10;&#10;AI-generated content may be incorrect.">
            <a:extLst>
              <a:ext uri="{FF2B5EF4-FFF2-40B4-BE49-F238E27FC236}">
                <a16:creationId xmlns:a16="http://schemas.microsoft.com/office/drawing/2014/main" id="{6F7DD54A-9127-4C29-6AA3-4677BC06E5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5792" y="1518115"/>
            <a:ext cx="10907403" cy="7864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DD5535-9733-9CF1-2F0D-BE4C9E967A16}"/>
              </a:ext>
            </a:extLst>
          </p:cNvPr>
          <p:cNvSpPr txBox="1"/>
          <p:nvPr/>
        </p:nvSpPr>
        <p:spPr>
          <a:xfrm>
            <a:off x="13329787" y="1496154"/>
            <a:ext cx="4789831" cy="43733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Font typeface="Arial"/>
              <a:buChar char="•"/>
            </a:pPr>
            <a:r>
              <a:rPr lang="en-US" sz="2800" b="1">
                <a:ea typeface="+mn-lt"/>
                <a:cs typeface="+mn-lt"/>
              </a:rPr>
              <a:t> Site security/safety fencing relocated</a:t>
            </a:r>
            <a:endParaRPr lang="en-US" sz="2800" b="1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800" b="1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800" b="1">
                <a:ea typeface="+mn-lt"/>
                <a:cs typeface="+mn-lt"/>
              </a:rPr>
              <a:t> Construction trailer delivered &amp; set-up</a:t>
            </a:r>
            <a:endParaRPr lang="en-US" sz="2800" b="1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800" b="1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800" b="1">
                <a:ea typeface="+mn-lt"/>
                <a:cs typeface="+mn-lt"/>
              </a:rPr>
              <a:t> Temporary electric service installed</a:t>
            </a:r>
            <a:endParaRPr lang="en-US" sz="2800" b="1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sz="2800" b="1" dirty="0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US" sz="2800" b="1">
                <a:ea typeface="+mn-lt"/>
                <a:cs typeface="+mn-lt"/>
              </a:rPr>
              <a:t> Project signage installed</a:t>
            </a:r>
            <a:endParaRPr lang="en-US" sz="28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8BE4F878-48D9-CBEB-1B18-D39C4ABB1C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567270" y="-10401300"/>
            <a:ext cx="20193000" cy="2489845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8063796" y="2960477"/>
            <a:ext cx="3563046" cy="0"/>
          </a:xfrm>
          <a:prstGeom prst="line">
            <a:avLst/>
          </a:prstGeom>
          <a:ln w="66675" cap="flat">
            <a:solidFill>
              <a:srgbClr val="1F5B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045757" y="3703020"/>
            <a:ext cx="18805738" cy="12582940"/>
            <a:chOff x="0" y="0"/>
            <a:chExt cx="25074318" cy="16777254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>
              <a:off x="0" y="0"/>
              <a:ext cx="24633001" cy="16777254"/>
              <a:chOff x="0" y="0"/>
              <a:chExt cx="5475623" cy="372938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441317" y="0"/>
              <a:ext cx="24633001" cy="16777254"/>
              <a:chOff x="0" y="0"/>
              <a:chExt cx="5475623" cy="372938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17527" r="-7555" b="-1433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2509283" y="384183"/>
            <a:ext cx="14885048" cy="23467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5500" b="1">
                <a:solidFill>
                  <a:srgbClr val="00B05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THANK YOU FOR COMING TO LEARN MORE ABOUT THESE IMPORTANT PROJECTS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23596" y="3061376"/>
            <a:ext cx="15352896" cy="3854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7210" lvl="1" indent="-268605">
              <a:lnSpc>
                <a:spcPts val="6225"/>
              </a:lnSpc>
              <a:buFont typeface="Arial"/>
              <a:buChar char="•"/>
            </a:pPr>
            <a:r>
              <a:rPr lang="en-US" sz="245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</a:rPr>
              <a:t>Questions submitted this evening will be answered next. </a:t>
            </a:r>
          </a:p>
          <a:p>
            <a:pPr marL="537210" lvl="1" indent="-268605">
              <a:lnSpc>
                <a:spcPts val="6225"/>
              </a:lnSpc>
              <a:buFont typeface="Arial"/>
              <a:buChar char="•"/>
            </a:pPr>
            <a:r>
              <a:rPr lang="en-US" sz="245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Questions from the floor will be limited to 3 minutes to encourage participation.</a:t>
            </a:r>
            <a:endParaRPr lang="en-US" sz="2450" b="1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  <a:p>
            <a:pPr marL="537210" lvl="1" indent="-268605" algn="l">
              <a:lnSpc>
                <a:spcPts val="6225"/>
              </a:lnSpc>
              <a:buFont typeface="Arial"/>
              <a:buChar char="•"/>
            </a:pPr>
            <a:r>
              <a:rPr lang="en-US" sz="2450" b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Unanswered questions will be addressed at next community meeting.</a:t>
            </a:r>
            <a:endParaRPr lang="en-US" sz="2450" b="1">
              <a:solidFill>
                <a:srgbClr val="000000"/>
              </a:solidFill>
              <a:latin typeface="Montserrat"/>
              <a:ea typeface="Montserrat"/>
              <a:cs typeface="Montserrat"/>
            </a:endParaRPr>
          </a:p>
          <a:p>
            <a:pPr marL="537210" lvl="1" indent="-268605">
              <a:lnSpc>
                <a:spcPts val="6225"/>
              </a:lnSpc>
              <a:buFont typeface="Arial"/>
              <a:buChar char="•"/>
            </a:pPr>
            <a:r>
              <a:rPr lang="en-US" sz="245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Additional questions may be emailed to </a:t>
            </a:r>
            <a:r>
              <a:rPr lang="en-US" sz="2450" b="1" dirty="0">
                <a:solidFill>
                  <a:srgbClr val="00B0F0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hnnassoc@gmail.com</a:t>
            </a:r>
            <a:endParaRPr lang="en-US" sz="2450" b="1" dirty="0">
              <a:solidFill>
                <a:srgbClr val="00B0F0"/>
              </a:solidFill>
              <a:latin typeface="Montserrat"/>
              <a:ea typeface="Montserrat"/>
              <a:cs typeface="Montserrat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37210" lvl="1" indent="-268605">
              <a:lnSpc>
                <a:spcPts val="6225"/>
              </a:lnSpc>
              <a:buFont typeface="Arial"/>
              <a:buChar char="•"/>
            </a:pPr>
            <a:r>
              <a:rPr lang="en-US" sz="2450" b="1">
                <a:solidFill>
                  <a:srgbClr val="000000"/>
                </a:solidFill>
                <a:latin typeface="Montserrat"/>
                <a:sym typeface="Montserrat"/>
              </a:rPr>
              <a:t>To receive a home assessment please contact Leah Berlin at </a:t>
            </a:r>
            <a:r>
              <a:rPr lang="en-US" sz="2450" b="1" dirty="0">
                <a:solidFill>
                  <a:srgbClr val="000000"/>
                </a:solidFill>
                <a:latin typeface="Montserrat"/>
                <a:sym typeface="Montserrat"/>
                <a:hlinkClick r:id="rId6"/>
              </a:rPr>
              <a:t>lberlin@haleyaldrich.com</a:t>
            </a:r>
            <a:r>
              <a:rPr lang="en-US" sz="2450" b="1" dirty="0">
                <a:solidFill>
                  <a:srgbClr val="000000"/>
                </a:solidFill>
                <a:latin typeface="Montserrat"/>
                <a:sym typeface="Montserrat"/>
              </a:rPr>
              <a:t> </a:t>
            </a:r>
            <a:endParaRPr lang="en-US" sz="2450" b="1" dirty="0">
              <a:latin typeface="Montserrat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9845319" y="8041188"/>
            <a:ext cx="1667173" cy="1617932"/>
          </a:xfrm>
          <a:custGeom>
            <a:avLst/>
            <a:gdLst/>
            <a:ahLst/>
            <a:cxnLst/>
            <a:rect l="l" t="t" r="r" b="b"/>
            <a:pathLst>
              <a:path w="2222897" h="2157242">
                <a:moveTo>
                  <a:pt x="0" y="0"/>
                </a:moveTo>
                <a:lnTo>
                  <a:pt x="2222897" y="0"/>
                </a:lnTo>
                <a:lnTo>
                  <a:pt x="2222897" y="2157242"/>
                </a:lnTo>
                <a:lnTo>
                  <a:pt x="0" y="21572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 rot="-10800000">
            <a:off x="-11950373" y="-6816758"/>
            <a:ext cx="18805738" cy="12582940"/>
            <a:chOff x="0" y="0"/>
            <a:chExt cx="25074318" cy="16777254"/>
          </a:xfrm>
        </p:grpSpPr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>
              <a:off x="0" y="0"/>
              <a:ext cx="24633001" cy="16777254"/>
              <a:chOff x="0" y="0"/>
              <a:chExt cx="5475623" cy="372938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1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441317" y="0"/>
              <a:ext cx="24633001" cy="16777254"/>
              <a:chOff x="0" y="0"/>
              <a:chExt cx="5475623" cy="3729384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17527" r="-7555" b="-1433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6677EC86-D537-6C89-C93E-CD4428BC2A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21" y="7993563"/>
            <a:ext cx="1667173" cy="166717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A8662-2D55-9409-7275-167CA4778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007B904A-2587-004C-1B5D-B02C05088B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567270" y="-10401300"/>
            <a:ext cx="20193000" cy="24898452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C148607F-57DE-2CF4-9AC5-0454C43DCCF7}"/>
              </a:ext>
            </a:extLst>
          </p:cNvPr>
          <p:cNvSpPr/>
          <p:nvPr/>
        </p:nvSpPr>
        <p:spPr>
          <a:xfrm>
            <a:off x="8063796" y="2960477"/>
            <a:ext cx="3563046" cy="0"/>
          </a:xfrm>
          <a:prstGeom prst="line">
            <a:avLst/>
          </a:prstGeom>
          <a:ln w="66675" cap="flat">
            <a:solidFill>
              <a:srgbClr val="1F5B4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70885B2-4375-6FD3-3B2D-D1915F23206E}"/>
              </a:ext>
            </a:extLst>
          </p:cNvPr>
          <p:cNvGrpSpPr/>
          <p:nvPr/>
        </p:nvGrpSpPr>
        <p:grpSpPr>
          <a:xfrm>
            <a:off x="12045757" y="3703020"/>
            <a:ext cx="18805738" cy="12582940"/>
            <a:chOff x="0" y="0"/>
            <a:chExt cx="25074318" cy="16777254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82E55CC7-608A-2655-3453-C45E90B59C3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24633001" cy="16777254"/>
              <a:chOff x="0" y="0"/>
              <a:chExt cx="5475623" cy="3729384"/>
            </a:xfrm>
          </p:grpSpPr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28F1D892-6B31-A8A8-3946-E83FBBA79BD0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C00059F9-0A40-A4E5-DE1C-397C72C6F9CA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C9E15042-B890-466C-A54D-883C4219321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1317" y="0"/>
              <a:ext cx="24633001" cy="16777254"/>
              <a:chOff x="0" y="0"/>
              <a:chExt cx="5475623" cy="3729384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7FEF7995-4B65-8182-75AC-3E603DA9C59C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C7F94E08-5934-1855-A14A-9C160C2E0C68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17527" r="-7555" b="-1433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A0F32878-23DC-3073-B441-A35CA3892F4D}"/>
              </a:ext>
            </a:extLst>
          </p:cNvPr>
          <p:cNvSpPr/>
          <p:nvPr/>
        </p:nvSpPr>
        <p:spPr>
          <a:xfrm>
            <a:off x="16477727" y="175543"/>
            <a:ext cx="1667173" cy="1617932"/>
          </a:xfrm>
          <a:custGeom>
            <a:avLst/>
            <a:gdLst/>
            <a:ahLst/>
            <a:cxnLst/>
            <a:rect l="l" t="t" r="r" b="b"/>
            <a:pathLst>
              <a:path w="2222897" h="2157242">
                <a:moveTo>
                  <a:pt x="0" y="0"/>
                </a:moveTo>
                <a:lnTo>
                  <a:pt x="2222897" y="0"/>
                </a:lnTo>
                <a:lnTo>
                  <a:pt x="2222897" y="2157242"/>
                </a:lnTo>
                <a:lnTo>
                  <a:pt x="0" y="21572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ED24A35F-0B33-1451-A059-104FB32DD5E8}"/>
              </a:ext>
            </a:extLst>
          </p:cNvPr>
          <p:cNvGrpSpPr/>
          <p:nvPr/>
        </p:nvGrpSpPr>
        <p:grpSpPr>
          <a:xfrm rot="-10800000">
            <a:off x="-11950373" y="-6816758"/>
            <a:ext cx="18805738" cy="12582940"/>
            <a:chOff x="0" y="0"/>
            <a:chExt cx="25074318" cy="16777254"/>
          </a:xfrm>
        </p:grpSpPr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EAE53A70-3F7F-C101-7719-10D3C939D42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24633001" cy="16777254"/>
              <a:chOff x="0" y="0"/>
              <a:chExt cx="5475623" cy="3729384"/>
            </a:xfrm>
          </p:grpSpPr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DFC38EE1-3784-F4BD-EEE5-556CB6337C0B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1">
                <a:extLst>
                  <a:ext uri="{FF2B5EF4-FFF2-40B4-BE49-F238E27FC236}">
                    <a16:creationId xmlns:a16="http://schemas.microsoft.com/office/drawing/2014/main" id="{160779AD-5D36-8BF1-E137-4DE9C018D8B4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E9BC3D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0E1056D1-D49C-1ECE-7A5A-A85C31D4F75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1317" y="0"/>
              <a:ext cx="24633001" cy="16777254"/>
              <a:chOff x="0" y="0"/>
              <a:chExt cx="5475623" cy="3729384"/>
            </a:xfrm>
          </p:grpSpPr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CB0109D3-F69B-B866-D9CB-4D8C0B03B543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solidFill>
                <a:srgbClr val="31870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DA4D2277-30E1-8B0A-C7A5-7F7F2AA2814D}"/>
                  </a:ext>
                </a:extLst>
              </p:cNvPr>
              <p:cNvSpPr/>
              <p:nvPr/>
            </p:nvSpPr>
            <p:spPr>
              <a:xfrm>
                <a:off x="0" y="0"/>
                <a:ext cx="5475623" cy="3729384"/>
              </a:xfrm>
              <a:custGeom>
                <a:avLst/>
                <a:gdLst/>
                <a:ahLst/>
                <a:cxnLst/>
                <a:rect l="l" t="t" r="r" b="b"/>
                <a:pathLst>
                  <a:path w="5475623" h="3729384">
                    <a:moveTo>
                      <a:pt x="3322462" y="3729384"/>
                    </a:moveTo>
                    <a:lnTo>
                      <a:pt x="0" y="3729384"/>
                    </a:lnTo>
                    <a:lnTo>
                      <a:pt x="2153161" y="0"/>
                    </a:lnTo>
                    <a:lnTo>
                      <a:pt x="5475623" y="0"/>
                    </a:lnTo>
                    <a:lnTo>
                      <a:pt x="3322462" y="3729384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17527" r="-7555" b="-1433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923B80CE-74F7-DC37-4E5E-3051F9A16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" y="8640261"/>
            <a:ext cx="1667173" cy="1667173"/>
          </a:xfrm>
          <a:prstGeom prst="rect">
            <a:avLst/>
          </a:prstGeom>
        </p:spPr>
      </p:pic>
      <p:pic>
        <p:nvPicPr>
          <p:cNvPr id="12" name="Picture 11" descr="A blue and white checklist&#10;&#10;AI-generated content may be incorrect.">
            <a:extLst>
              <a:ext uri="{FF2B5EF4-FFF2-40B4-BE49-F238E27FC236}">
                <a16:creationId xmlns:a16="http://schemas.microsoft.com/office/drawing/2014/main" id="{0721AA2C-D0D4-0A8A-2A10-BA071F2E4B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9220" y="2757"/>
            <a:ext cx="9132469" cy="1028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941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9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Hamden Community Presentation</dc:title>
  <dc:creator>Valerie Santerre</dc:creator>
  <cp:revision>260</cp:revision>
  <dcterms:created xsi:type="dcterms:W3CDTF">2006-08-16T00:00:00Z</dcterms:created>
  <dcterms:modified xsi:type="dcterms:W3CDTF">2026-04-23T20:03:05Z</dcterms:modified>
  <dc:identifier>DAHAMSMNcHE</dc:identifier>
</cp:coreProperties>
</file>