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33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335" r:id="rId11"/>
    <p:sldId id="338" r:id="rId12"/>
    <p:sldId id="330" r:id="rId13"/>
    <p:sldId id="264" r:id="rId14"/>
    <p:sldId id="326" r:id="rId15"/>
    <p:sldId id="328" r:id="rId16"/>
    <p:sldId id="327" r:id="rId17"/>
    <p:sldId id="334" r:id="rId18"/>
    <p:sldId id="268" r:id="rId19"/>
    <p:sldId id="269" r:id="rId20"/>
    <p:sldId id="270" r:id="rId21"/>
    <p:sldId id="272" r:id="rId22"/>
    <p:sldId id="329" r:id="rId23"/>
    <p:sldId id="276" r:id="rId24"/>
    <p:sldId id="277" r:id="rId25"/>
    <p:sldId id="279" r:id="rId26"/>
    <p:sldId id="280" r:id="rId27"/>
    <p:sldId id="340" r:id="rId28"/>
  </p:sldIdLst>
  <p:sldSz cx="18288000" cy="10287000"/>
  <p:notesSz cx="6858000" cy="9144000"/>
  <p:embeddedFontLs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Montserrat Bold" panose="00000800000000000000" charset="0"/>
      <p:regular r:id="rId34"/>
      <p:bold r:id="rId35"/>
    </p:embeddedFont>
    <p:embeddedFont>
      <p:font typeface="Montserrat Bold Italics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15E"/>
    <a:srgbClr val="277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60AD6-9366-E556-2055-639A68AFFE54}" v="132" dt="2026-02-19T15:47:24.049"/>
    <p1510:client id="{529A7F41-6197-CDF2-DC2C-DFE01889E155}" v="120" dt="2026-02-19T16:58:14.057"/>
    <p1510:client id="{624F3AA5-E8A4-7244-6AA0-5188858F5BF7}" v="141" dt="2026-02-19T13:26:41.187"/>
    <p1510:client id="{73CB609B-C4AE-1E18-2099-40428DECFC0E}" v="39" dt="2026-02-19T16:48:53.392"/>
    <p1510:client id="{7EFCF2A8-39BD-7444-B872-51A65A262F0F}" v="444" dt="2026-02-19T15:02:10.884"/>
    <p1510:client id="{DE0C53A6-3816-42A1-91D8-4F19494B58B5}" v="2699" dt="2026-02-19T21:08:04.295"/>
    <p1510:client id="{F4DCF41F-DA31-D541-AF07-11BC76309649}" v="72" dt="2026-02-19T20:10:46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34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68AFD-1BAB-4787-AF79-13E030F3688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024F4-662F-4B8B-A716-AD3D86255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3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for HNNA representatives to introduce themselves and open up the discussion.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2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F212-1B4A-BE07-6DA6-659FB8E2E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8CAD32-8CE4-A23B-4303-3FCDF8A8C4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CED5A-5253-F538-5C9F-33C16DF1D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 Carol to provide graphic of survey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EFC62-C053-CB29-A546-D389345FF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5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6150E-F517-757E-0677-82849D70F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C01BBA-C620-FC5B-62C1-0E31E0D64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063C4-AD98-E653-CC6F-C4275BA23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 Carol to provide graphic of survey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FD251-CE04-7F15-9F92-D640CF9F0D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76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83A4-5464-F3A9-C346-91F30C109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8B15D-9993-F01C-69C4-493ACF657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D754C-A880-3596-1DDB-CEF4A4F23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H&amp;A recommends moving this slide before 13, H&amp;A will focus on presenting pe-construction and design work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F5102-CC38-E070-8D8E-1268B01D8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6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Removed extra text, H&amp;A will present on eligibility of properties and discuss COB (boundary)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12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8DE19-641E-EBCF-3722-F6AE6088D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E0BA0-3A41-5B55-BCEC-FE172AEAA8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EB2FE-D40B-3EFD-A0F8-1966CDED8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Minutes – H&amp;A – HA role, scope of project and your role on it, the status of your work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B2C77-8D6F-9DAB-0559-017048515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57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41A98-D618-FDD8-6105-B733A162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C7A21-8265-AF30-9368-248BB5674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FB32DF-BDC6-9356-8D60-2041BAD72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Minutes – H&amp;A – HA role, scope of project and your role on it, the status of your work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63D51-86F4-1120-145D-178FA9DCA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08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738F4-CF98-1B4C-9DDF-6D295032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75525-8370-E8ED-B382-AD3BB8612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99B32-7C18-415E-438D-EEB8E2D55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Minutes – H&amp;A – HA role, scope of project and your role on it, the status of your work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BD1B0-F796-5F4C-7795-F050C7946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87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75FFB-BAFE-C675-18FF-875B7E4A6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A50A20-D849-D57F-C221-AB6D315FE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5028D7-FCD7-69C4-A4D6-E95DB42A3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Minutes – H&amp;A – HA role, scope of project and your role on it, the status of your work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9A049-615F-60AC-6B0E-DFE8A3F689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18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Minutes – 7SC – 7SC role, our process for communication, homeowner considerations and plans, phasing,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62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3 Minutes – 7SC – 7SC role, our process for communication, homeowner considerations and plans, phasing,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6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3FBE0-146A-85D8-5618-27AE6A27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5712F-E5BE-A8A8-CCE9-4DE8E2316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F4FF1A-C3ED-CF14-2068-9DFD5F8EA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to discuss who they are and introduce the agenda, their individual participants and the team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DB05B-0C48-7D5F-775D-B4BB443BA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82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3 Minutes – 7SC – 7SC role, our process for communication, homeowner considerations and plans, phasing,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0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2 Minutes – BL – BL role, scope of project and your role on it, the status of your 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16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4EDBA-036A-5860-FD9C-A7B60A309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2F838-A16A-4B6B-1C41-DB9A4E646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153536-0E73-26DB-481B-D6E6A9A34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5 Minutes – BL – BL role, scope of project and your role on it, the status of your work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E7D86-3C7F-3EF3-9550-DDE708991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209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2 Minutes – 7SC – 7SC role, our process for communication, homeowner considerations and plans, phasing,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14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3 Minutes – 7SC – 7SC role, our process for communication, homeowner considerations and plans, phasing,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63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3 Minutes – 7SC – 7SC role, our process for communication, homeowner considerations and plans, phasing,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53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– HNNA opens it up for questions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3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68029-6D52-F7DD-7915-D2B56C8C8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EA6001-1BC6-615B-9C7C-00BA2242E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CAA9C-378F-43F0-9EF0-CCA020C3A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– HNNA opens it up for questions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281D0-1339-766A-B9C5-E225075D6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08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to discuss who they are and introduce the agenda, their individual participants and the team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1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for HNNA representatives to introduce panelists, each panelist needs to say what their company does and introduce themselves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7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-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91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12 Minutes –  2 Min Carol to open and provide graphic of survey results, then 5 minutes each for Carole and Stephen to give project description and schedule for each project (BIG PICTURE)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5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each for Carole and Stephen to give project description and schedule for each project (BIG PICTURE)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4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5 minutes each for Carole and Stephen to give project description and schedule for each project (BIG PICTURE)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6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Min Carol to provide graphic of survey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024F4-662F-4B8B-A716-AD3D86255F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34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10" Type="http://schemas.openxmlformats.org/officeDocument/2006/relationships/image" Target="../media/image31.jpeg"/><Relationship Id="rId4" Type="http://schemas.openxmlformats.org/officeDocument/2006/relationships/image" Target="../media/image12.png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lberlin@haleyaldrich.com" TargetMode="External"/><Relationship Id="rId5" Type="http://schemas.openxmlformats.org/officeDocument/2006/relationships/hyperlink" Target="mailto:hnnassoc@gmail.com" TargetMode="Externa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chazen@hamden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mdenedc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hamden.com/893/Former-Hamden-Middle-School-Michael-J-W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ngineering@hamden.com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AF12F2-7224-EBC7-EBF2-C6D2D57F00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426195" y="3543300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40431" y="8369716"/>
            <a:ext cx="1849870" cy="1635166"/>
          </a:xfrm>
          <a:custGeom>
            <a:avLst/>
            <a:gdLst/>
            <a:ahLst/>
            <a:cxnLst/>
            <a:rect l="l" t="t" r="r" b="b"/>
            <a:pathLst>
              <a:path w="2370730" h="2300708">
                <a:moveTo>
                  <a:pt x="0" y="0"/>
                </a:moveTo>
                <a:lnTo>
                  <a:pt x="2370730" y="0"/>
                </a:lnTo>
                <a:lnTo>
                  <a:pt x="2370730" y="2300708"/>
                </a:lnTo>
                <a:lnTo>
                  <a:pt x="0" y="2300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98917" y="8386950"/>
            <a:ext cx="9159858" cy="1617932"/>
            <a:chOff x="0" y="0"/>
            <a:chExt cx="12213144" cy="21572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12300" cy="2157242"/>
            </a:xfrm>
            <a:custGeom>
              <a:avLst/>
              <a:gdLst/>
              <a:ahLst/>
              <a:cxnLst/>
              <a:rect l="l" t="t" r="r" b="b"/>
              <a:pathLst>
                <a:path w="2112300" h="2157242">
                  <a:moveTo>
                    <a:pt x="0" y="0"/>
                  </a:moveTo>
                  <a:lnTo>
                    <a:pt x="2112300" y="0"/>
                  </a:lnTo>
                  <a:lnTo>
                    <a:pt x="2112300" y="2157242"/>
                  </a:lnTo>
                  <a:lnTo>
                    <a:pt x="0" y="21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696500" y="287141"/>
              <a:ext cx="5578715" cy="1582960"/>
            </a:xfrm>
            <a:custGeom>
              <a:avLst/>
              <a:gdLst/>
              <a:ahLst/>
              <a:cxnLst/>
              <a:rect l="l" t="t" r="r" b="b"/>
              <a:pathLst>
                <a:path w="5578715" h="1582960">
                  <a:moveTo>
                    <a:pt x="0" y="0"/>
                  </a:moveTo>
                  <a:lnTo>
                    <a:pt x="5578714" y="0"/>
                  </a:lnTo>
                  <a:lnTo>
                    <a:pt x="5578714" y="1582960"/>
                  </a:lnTo>
                  <a:lnTo>
                    <a:pt x="0" y="158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859414" y="287141"/>
              <a:ext cx="3353729" cy="1582960"/>
            </a:xfrm>
            <a:custGeom>
              <a:avLst/>
              <a:gdLst/>
              <a:ahLst/>
              <a:cxnLst/>
              <a:rect l="l" t="t" r="r" b="b"/>
              <a:pathLst>
                <a:path w="3353729" h="1582960">
                  <a:moveTo>
                    <a:pt x="0" y="0"/>
                  </a:moveTo>
                  <a:lnTo>
                    <a:pt x="3353730" y="0"/>
                  </a:lnTo>
                  <a:lnTo>
                    <a:pt x="3353730" y="1582960"/>
                  </a:lnTo>
                  <a:lnTo>
                    <a:pt x="0" y="1582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99556" y="514406"/>
            <a:ext cx="16685591" cy="281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WELCOME </a:t>
            </a:r>
            <a:endParaRPr lang="en-US" sz="8800">
              <a:ea typeface="Calibri"/>
              <a:cs typeface="Calibri"/>
            </a:endParaRPr>
          </a:p>
          <a:p>
            <a:pPr algn="ctr">
              <a:lnSpc>
                <a:spcPts val="6103"/>
              </a:lnSpc>
            </a:pPr>
            <a:r>
              <a:rPr lang="en-US" sz="4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HAMDEN NEWHALL NEIGHBORHOOD ASSOCIATION</a:t>
            </a:r>
            <a:r>
              <a:rPr lang="en-US" sz="5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endParaRPr lang="en-US" sz="5500" b="1">
              <a:latin typeface="Montserrat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4572965" y="-178469"/>
            <a:ext cx="18805738" cy="12582940"/>
            <a:chOff x="0" y="0"/>
            <a:chExt cx="25074318" cy="16777254"/>
          </a:xfrm>
        </p:grpSpPr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0"/>
              <a:ext cx="24633001" cy="16777254"/>
              <a:chOff x="0" y="0"/>
              <a:chExt cx="5475623" cy="372938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441317" y="0"/>
              <a:ext cx="24633001" cy="16777254"/>
              <a:chOff x="0" y="0"/>
              <a:chExt cx="5475623" cy="372938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F76DB60-F853-2E5C-5BAF-670488FB5D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615" t="16604" r="17365" b="17885"/>
          <a:stretch>
            <a:fillRect/>
          </a:stretch>
        </p:blipFill>
        <p:spPr>
          <a:xfrm>
            <a:off x="7426195" y="4687660"/>
            <a:ext cx="3435603" cy="3502479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F9E126C3-E1C2-9D0B-3756-EB3910AC40B8}"/>
              </a:ext>
            </a:extLst>
          </p:cNvPr>
          <p:cNvGrpSpPr/>
          <p:nvPr/>
        </p:nvGrpSpPr>
        <p:grpSpPr>
          <a:xfrm rot="10800000">
            <a:off x="-13470148" y="-4243544"/>
            <a:ext cx="18805738" cy="12582940"/>
            <a:chOff x="0" y="0"/>
            <a:chExt cx="25074318" cy="16777254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ED212147-704E-4C44-039E-5D0F4E847F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4633001" cy="16777254"/>
              <a:chOff x="0" y="0"/>
              <a:chExt cx="5475623" cy="3729384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2D6088FC-6D07-D9D9-5531-A8717A6DB906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65F1EE19-9AA4-10B1-BF56-AD0349171214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BE90D88C-4F3D-5CBD-7850-A10067AC92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1317" y="0"/>
              <a:ext cx="24633001" cy="16777254"/>
              <a:chOff x="0" y="0"/>
              <a:chExt cx="5475623" cy="3729384"/>
            </a:xfrm>
          </p:grpSpPr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701D5BE-B473-8CDE-A164-B2BAB6A48DB5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7D2D233D-DD5E-62E4-AB50-BFFBB97CD1A8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07638FB-B284-2CF5-7DF6-1BD153F5F273}"/>
              </a:ext>
            </a:extLst>
          </p:cNvPr>
          <p:cNvSpPr txBox="1"/>
          <p:nvPr/>
        </p:nvSpPr>
        <p:spPr>
          <a:xfrm>
            <a:off x="7520144" y="3851668"/>
            <a:ext cx="3244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/>
              <a:t>February 19,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49BAD-96B2-113F-0694-E1D30DEE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9F579E1-D889-63D1-59B4-085632393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2E27A1C-FF4F-A0F9-296E-AEC0E186D0DE}"/>
              </a:ext>
            </a:extLst>
          </p:cNvPr>
          <p:cNvSpPr/>
          <p:nvPr/>
        </p:nvSpPr>
        <p:spPr>
          <a:xfrm>
            <a:off x="7440435" y="2299491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EAD086E-5B77-A896-873B-8B43A9A99A26}"/>
              </a:ext>
            </a:extLst>
          </p:cNvPr>
          <p:cNvSpPr txBox="1"/>
          <p:nvPr/>
        </p:nvSpPr>
        <p:spPr>
          <a:xfrm>
            <a:off x="1805178" y="784367"/>
            <a:ext cx="14677645" cy="131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7"/>
              </a:lnSpc>
            </a:pPr>
            <a:r>
              <a:rPr lang="en-US" sz="51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 algn="ctr">
              <a:lnSpc>
                <a:spcPts val="4714"/>
              </a:lnSpc>
            </a:pPr>
            <a:r>
              <a:rPr lang="en-US" sz="425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Community Survey</a:t>
            </a:r>
            <a:endParaRPr lang="en-US" sz="425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BB320-333F-4965-506F-DAE2823B612B}"/>
              </a:ext>
            </a:extLst>
          </p:cNvPr>
          <p:cNvSpPr txBox="1"/>
          <p:nvPr/>
        </p:nvSpPr>
        <p:spPr>
          <a:xfrm>
            <a:off x="2956034" y="3921672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F6731D-2E94-E044-C2DE-D386BB3E31C4}"/>
              </a:ext>
            </a:extLst>
          </p:cNvPr>
          <p:cNvSpPr txBox="1"/>
          <p:nvPr/>
        </p:nvSpPr>
        <p:spPr>
          <a:xfrm>
            <a:off x="1573414" y="2576175"/>
            <a:ext cx="14677645" cy="134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7"/>
              </a:lnSpc>
            </a:pPr>
            <a:r>
              <a:rPr lang="en-US" sz="32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What questions or concerns do you have about the Newhall Foundations Repair Project?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7793E6-E4FF-45CD-14A0-B8943C4C395B}"/>
              </a:ext>
            </a:extLst>
          </p:cNvPr>
          <p:cNvSpPr txBox="1"/>
          <p:nvPr/>
        </p:nvSpPr>
        <p:spPr>
          <a:xfrm>
            <a:off x="1573414" y="4212871"/>
            <a:ext cx="8184631" cy="4841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Environmental Impacts – 7 (23.3%)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Noise – 2 (6.7%)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Daily Disruption – 3 (10%)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Pest Control – 3 (10%)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Vibrations Impact – 3 (10%)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Air Quality/Dust – 8 (26.7%)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Temporary Relocation – 2 (6.7%)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Unexpected Costs to Homeowner – 8 (26.7%)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0000"/>
              </a:solidFill>
              <a:latin typeface="Montserrat" panose="00000500000000000000" pitchFamily="2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4A725-4D47-758E-427B-A2BCCAD2098C}"/>
              </a:ext>
            </a:extLst>
          </p:cNvPr>
          <p:cNvSpPr txBox="1"/>
          <p:nvPr/>
        </p:nvSpPr>
        <p:spPr>
          <a:xfrm>
            <a:off x="9529230" y="4249579"/>
            <a:ext cx="7989100" cy="4369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Project Timeline – 7 (23.3%)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Communication and Updates – 3 (10%)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Quality of Repair Work – 8 (26.7%)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 Project Oversight/Quality Control – 7 (23.3%)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How Succes Will Be Measured – 4 (13.3%)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No Concerns – 5 (16.7%)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Who is Paying – 1 (3.3%)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Additional Damage – 1 (3.3%)</a:t>
            </a:r>
            <a:endParaRPr lang="en-US" sz="2000" b="1" dirty="0">
              <a:solidFill>
                <a:srgbClr val="000000"/>
              </a:solidFill>
              <a:latin typeface="Montserrat" panose="00000500000000000000" pitchFamily="2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409600-A466-ED56-64FA-BF81C6BC1680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0EA09BB-C434-2399-FF51-D4578B51CC34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34BCC6-AD0C-10B8-3398-5004B6C3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79E6A0-63CD-4FF4-386D-AC4DFD030A4E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E8B44C-2D4C-72D1-439E-3AC31845E885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EA8F04-0C6E-6116-815E-320495349F62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442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DE5CD-0802-A296-D0E1-B36E871C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878FFAF-1540-2A49-F491-AFE3E5FD8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FB3CDCB5-49C7-E3FC-58CE-CB9E506B6C3B}"/>
              </a:ext>
            </a:extLst>
          </p:cNvPr>
          <p:cNvSpPr/>
          <p:nvPr/>
        </p:nvSpPr>
        <p:spPr>
          <a:xfrm>
            <a:off x="7440435" y="2299491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AB5AF10-17AD-983D-4C5C-4889BDAAF45B}"/>
              </a:ext>
            </a:extLst>
          </p:cNvPr>
          <p:cNvSpPr txBox="1"/>
          <p:nvPr/>
        </p:nvSpPr>
        <p:spPr>
          <a:xfrm>
            <a:off x="1805178" y="784367"/>
            <a:ext cx="14677645" cy="131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7"/>
              </a:lnSpc>
            </a:pPr>
            <a:r>
              <a:rPr lang="en-US" sz="51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 algn="ctr">
              <a:lnSpc>
                <a:spcPts val="4714"/>
              </a:lnSpc>
            </a:pPr>
            <a:r>
              <a:rPr lang="en-US" sz="425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Community Survey</a:t>
            </a:r>
            <a:endParaRPr lang="en-US" sz="425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C83E3-D1CA-B1BA-66D1-FC68A6FA26DB}"/>
              </a:ext>
            </a:extLst>
          </p:cNvPr>
          <p:cNvSpPr txBox="1"/>
          <p:nvPr/>
        </p:nvSpPr>
        <p:spPr>
          <a:xfrm>
            <a:off x="2956034" y="3921672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590D5-F3DA-DD29-618D-2D20D09EAB20}"/>
              </a:ext>
            </a:extLst>
          </p:cNvPr>
          <p:cNvSpPr txBox="1"/>
          <p:nvPr/>
        </p:nvSpPr>
        <p:spPr>
          <a:xfrm>
            <a:off x="2362200" y="2692110"/>
            <a:ext cx="13560057" cy="1358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7"/>
              </a:lnSpc>
            </a:pPr>
            <a:r>
              <a:rPr lang="en-US" sz="32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What questions or concerns do you have about the Demolition of the former middle school?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874B25-FC9E-E7BF-5916-AF49695E8B2D}"/>
              </a:ext>
            </a:extLst>
          </p:cNvPr>
          <p:cNvSpPr txBox="1"/>
          <p:nvPr/>
        </p:nvSpPr>
        <p:spPr>
          <a:xfrm>
            <a:off x="2161243" y="4467002"/>
            <a:ext cx="7735509" cy="5477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Environmental Impacts – 13 (43.3%)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Noise – 4 (13.3%)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Daily Disruption – 3 (10%)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Pest Control – 4 (13.3%)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Vibrations Impact – 4 (13.3%)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Air Quality/Dust – 10 (33.3%)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Project Timeline – 9 (30%)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Tax Dollars to Homeowners – 1 (3.3%)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Who is Paying – 1 (3.3%)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latin typeface="Montserrat" panose="00000500000000000000" pitchFamily="2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2B422-8877-CCFA-1A01-811994A945DC}"/>
              </a:ext>
            </a:extLst>
          </p:cNvPr>
          <p:cNvSpPr txBox="1"/>
          <p:nvPr/>
        </p:nvSpPr>
        <p:spPr>
          <a:xfrm>
            <a:off x="9413754" y="4470066"/>
            <a:ext cx="8011706" cy="4841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Communication –  3 (10%)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Safety During Construction – 1 (3.2%)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Quality of Work – 2 (6.7%)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Project Oversight/Quality Control – 8 (26.7%)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How Success Will Be Measured – 6 (20%)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No Concerns – 2 (6.7%)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Are there environmental hazards – 1 (3.3%)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Montserrat" panose="00000500000000000000" pitchFamily="2" charset="0"/>
                <a:ea typeface="Montserrat Bold"/>
                <a:cs typeface="Montserrat Bold"/>
                <a:sym typeface="Montserrat Bold"/>
              </a:rPr>
              <a:t>What will be put in its place – 1 (3.3%)</a:t>
            </a: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0000"/>
              </a:solidFill>
              <a:latin typeface="Montserrat" panose="00000500000000000000" pitchFamily="2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1E1DBE-6A8F-A5DE-37D4-C9D36408307B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C4365CDA-B506-F0C0-CD51-358AB6EABCC7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992550E-3260-0C60-DDCB-6FEE082EE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61F280-3DD5-AE54-7486-4B2F8F3C163C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7AA620-C4EC-54A9-8439-D04B7C39FE25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DFA370-DB5A-5993-8228-21AC6750976D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421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28C75-D664-DB45-E4C4-DF9BA58ED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057B7E-FCDD-4FAD-003D-6801084C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DE490BA-D77B-D3FF-A756-8499FAD6B508}"/>
              </a:ext>
            </a:extLst>
          </p:cNvPr>
          <p:cNvSpPr/>
          <p:nvPr/>
        </p:nvSpPr>
        <p:spPr>
          <a:xfrm>
            <a:off x="7362475" y="1714500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A46B5CE-B38F-60A2-1303-6BB88A0038FE}"/>
              </a:ext>
            </a:extLst>
          </p:cNvPr>
          <p:cNvSpPr txBox="1"/>
          <p:nvPr/>
        </p:nvSpPr>
        <p:spPr>
          <a:xfrm>
            <a:off x="5824382" y="4088159"/>
            <a:ext cx="7098105" cy="113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4"/>
              </a:lnSpc>
            </a:pPr>
            <a:r>
              <a:rPr lang="en-US" sz="366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Managers</a:t>
            </a:r>
          </a:p>
          <a:p>
            <a:pPr algn="ctr">
              <a:lnSpc>
                <a:spcPts val="4544"/>
              </a:lnSpc>
            </a:pPr>
            <a:r>
              <a:rPr lang="en-US" sz="3664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Haley &amp; Aldrich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6BBA676-AE6A-A50C-83BA-9B4AA33179EC}"/>
              </a:ext>
            </a:extLst>
          </p:cNvPr>
          <p:cNvSpPr/>
          <p:nvPr/>
        </p:nvSpPr>
        <p:spPr>
          <a:xfrm>
            <a:off x="15557229" y="7440679"/>
            <a:ext cx="2308943" cy="655163"/>
          </a:xfrm>
          <a:custGeom>
            <a:avLst/>
            <a:gdLst/>
            <a:ahLst/>
            <a:cxnLst/>
            <a:rect l="l" t="t" r="r" b="b"/>
            <a:pathLst>
              <a:path w="3078590" h="873550">
                <a:moveTo>
                  <a:pt x="0" y="0"/>
                </a:moveTo>
                <a:lnTo>
                  <a:pt x="3078590" y="0"/>
                </a:lnTo>
                <a:lnTo>
                  <a:pt x="3078590" y="873549"/>
                </a:lnTo>
                <a:lnTo>
                  <a:pt x="0" y="873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880ACD83-41EA-1B1F-3A79-3BC53E03D89A}"/>
              </a:ext>
            </a:extLst>
          </p:cNvPr>
          <p:cNvSpPr/>
          <p:nvPr/>
        </p:nvSpPr>
        <p:spPr>
          <a:xfrm>
            <a:off x="3601984" y="6143625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96E43F5-3ADA-A521-BA91-0DB458C1D20C}"/>
              </a:ext>
            </a:extLst>
          </p:cNvPr>
          <p:cNvSpPr txBox="1"/>
          <p:nvPr/>
        </p:nvSpPr>
        <p:spPr>
          <a:xfrm>
            <a:off x="186300" y="627232"/>
            <a:ext cx="16917085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  <a:endParaRPr lang="en-US" sz="5548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8DB8C11-0A60-9E82-C5C4-30718FDA2209}"/>
              </a:ext>
            </a:extLst>
          </p:cNvPr>
          <p:cNvSpPr txBox="1"/>
          <p:nvPr/>
        </p:nvSpPr>
        <p:spPr>
          <a:xfrm>
            <a:off x="4572640" y="5928475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9"/>
              </a:lnSpc>
            </a:pPr>
            <a:r>
              <a:rPr lang="en-US" sz="3050">
                <a:solidFill>
                  <a:srgbClr val="000000"/>
                </a:solidFill>
                <a:latin typeface="Montserrat"/>
                <a:ea typeface="Montserrat"/>
                <a:cs typeface="Montserrat"/>
              </a:rPr>
              <a:t>Design &amp; Evaluation Process</a:t>
            </a:r>
            <a:endParaRPr lang="en-US" sz="308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F3D8094D-F244-16D8-6491-F22B554CA382}"/>
              </a:ext>
            </a:extLst>
          </p:cNvPr>
          <p:cNvSpPr/>
          <p:nvPr/>
        </p:nvSpPr>
        <p:spPr>
          <a:xfrm>
            <a:off x="3601984" y="7158228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57DEABF-75C7-EE30-4960-2970B019D2D9}"/>
              </a:ext>
            </a:extLst>
          </p:cNvPr>
          <p:cNvSpPr/>
          <p:nvPr/>
        </p:nvSpPr>
        <p:spPr>
          <a:xfrm>
            <a:off x="3601984" y="8172832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ACF44F49-2A63-76E4-CDDD-5884407FA854}"/>
              </a:ext>
            </a:extLst>
          </p:cNvPr>
          <p:cNvSpPr txBox="1"/>
          <p:nvPr/>
        </p:nvSpPr>
        <p:spPr>
          <a:xfrm>
            <a:off x="4572640" y="7957681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Progress Updates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0A53AFAE-0F78-C3BE-CCF0-D3A7FDDF1E2F}"/>
              </a:ext>
            </a:extLst>
          </p:cNvPr>
          <p:cNvSpPr txBox="1"/>
          <p:nvPr/>
        </p:nvSpPr>
        <p:spPr>
          <a:xfrm>
            <a:off x="4572640" y="6943078"/>
            <a:ext cx="7619360" cy="694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Property Eligibility &amp; Identified Issues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DEC3AB10-B2AD-881A-683E-871F0EB29524}"/>
              </a:ext>
            </a:extLst>
          </p:cNvPr>
          <p:cNvSpPr txBox="1"/>
          <p:nvPr/>
        </p:nvSpPr>
        <p:spPr>
          <a:xfrm>
            <a:off x="5226168" y="2548588"/>
            <a:ext cx="7723035" cy="1400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8"/>
              </a:lnSpc>
            </a:pPr>
            <a:r>
              <a:rPr lang="en-US" sz="4522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 HARRIMAN, LEP JEREMY HAUGH, PE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94C0E0-C78F-9BE9-F3A2-9B18F2C1F71D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45DE826-C744-6C96-13D2-58459719945A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5EBCC6-683C-6465-E447-29D4A9876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CDDB72-3A91-125C-57BE-E221B09F22F5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652B31-DB42-56BD-B7A7-055617FE2150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4293AF-018E-7A69-352B-F3392D3C197A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8193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86D5115-579F-77DD-22BF-63823C71D5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62477" y="166330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14441190" y="7321835"/>
            <a:ext cx="3424982" cy="892849"/>
            <a:chOff x="0" y="0"/>
            <a:chExt cx="4566642" cy="11904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65664" cy="1190465"/>
            </a:xfrm>
            <a:custGeom>
              <a:avLst/>
              <a:gdLst/>
              <a:ahLst/>
              <a:cxnLst/>
              <a:rect l="l" t="t" r="r" b="b"/>
              <a:pathLst>
                <a:path w="1165664" h="1190465">
                  <a:moveTo>
                    <a:pt x="0" y="0"/>
                  </a:moveTo>
                  <a:lnTo>
                    <a:pt x="1165664" y="0"/>
                  </a:lnTo>
                  <a:lnTo>
                    <a:pt x="1165664" y="1190465"/>
                  </a:lnTo>
                  <a:lnTo>
                    <a:pt x="0" y="1190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88052" y="158458"/>
              <a:ext cx="3078590" cy="873550"/>
            </a:xfrm>
            <a:custGeom>
              <a:avLst/>
              <a:gdLst/>
              <a:ahLst/>
              <a:cxnLst/>
              <a:rect l="l" t="t" r="r" b="b"/>
              <a:pathLst>
                <a:path w="3078590" h="873550">
                  <a:moveTo>
                    <a:pt x="0" y="0"/>
                  </a:moveTo>
                  <a:lnTo>
                    <a:pt x="3078590" y="0"/>
                  </a:lnTo>
                  <a:lnTo>
                    <a:pt x="3078590" y="873549"/>
                  </a:lnTo>
                  <a:lnTo>
                    <a:pt x="0" y="873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84616" y="627232"/>
            <a:ext cx="15918769" cy="738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9F6D68-4C09-E5A7-A21B-85A089AC5FED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D3869168-973C-8AF4-6739-0E907051960A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A5062DD-E81E-4967-BFD4-315BFA68A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3DC283-0AE9-245A-631B-E71A2D36111F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28B7FF-26E8-652A-16E7-AE3D41DD5144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91F064-A9D5-897A-1E66-B3F87881A41B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map of a neighborhood&#10;&#10;AI-generated content may be incorrect.">
            <a:extLst>
              <a:ext uri="{FF2B5EF4-FFF2-40B4-BE49-F238E27FC236}">
                <a16:creationId xmlns:a16="http://schemas.microsoft.com/office/drawing/2014/main" id="{9835A080-FE39-C8AD-3CA2-CE836B940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329" y="1822057"/>
            <a:ext cx="9077899" cy="77439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1D725-AB9A-4083-7234-1CABA7BBB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46FBD900-7A30-BA80-8024-815819900A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18B8936-8643-8538-B357-04D8C2848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638" y="1571287"/>
            <a:ext cx="11775038" cy="838645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E783AB0-5DDF-A315-DF04-2C7DAE2ADBA7}"/>
              </a:ext>
            </a:extLst>
          </p:cNvPr>
          <p:cNvSpPr/>
          <p:nvPr/>
        </p:nvSpPr>
        <p:spPr>
          <a:xfrm>
            <a:off x="10519010" y="9211563"/>
            <a:ext cx="2815989" cy="103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11C21FD7-E93E-07EB-848C-D94BC1501A71}"/>
              </a:ext>
            </a:extLst>
          </p:cNvPr>
          <p:cNvSpPr/>
          <p:nvPr/>
        </p:nvSpPr>
        <p:spPr>
          <a:xfrm>
            <a:off x="15557229" y="7440678"/>
            <a:ext cx="2308943" cy="655162"/>
          </a:xfrm>
          <a:custGeom>
            <a:avLst/>
            <a:gdLst/>
            <a:ahLst/>
            <a:cxnLst/>
            <a:rect l="l" t="t" r="r" b="b"/>
            <a:pathLst>
              <a:path w="2308943" h="655162">
                <a:moveTo>
                  <a:pt x="0" y="0"/>
                </a:moveTo>
                <a:lnTo>
                  <a:pt x="2308942" y="0"/>
                </a:lnTo>
                <a:lnTo>
                  <a:pt x="2308942" y="655163"/>
                </a:lnTo>
                <a:lnTo>
                  <a:pt x="0" y="6551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AutoShape 2">
            <a:extLst>
              <a:ext uri="{FF2B5EF4-FFF2-40B4-BE49-F238E27FC236}">
                <a16:creationId xmlns:a16="http://schemas.microsoft.com/office/drawing/2014/main" id="{C46C5091-72F0-0645-5EB5-351401A6418D}"/>
              </a:ext>
            </a:extLst>
          </p:cNvPr>
          <p:cNvSpPr/>
          <p:nvPr/>
        </p:nvSpPr>
        <p:spPr>
          <a:xfrm flipV="1">
            <a:off x="11049000" y="329256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D6A7CF7F-F0D2-79D1-DB73-3D13B0193B0F}"/>
              </a:ext>
            </a:extLst>
          </p:cNvPr>
          <p:cNvSpPr txBox="1"/>
          <p:nvPr/>
        </p:nvSpPr>
        <p:spPr>
          <a:xfrm>
            <a:off x="136042" y="467833"/>
            <a:ext cx="10576529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3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  <a:endParaRPr lang="en-US" sz="3600"/>
          </a:p>
          <a:p>
            <a:pPr algn="r">
              <a:lnSpc>
                <a:spcPts val="4673"/>
              </a:lnSpc>
            </a:pPr>
            <a:r>
              <a:rPr lang="en-US" sz="4000" b="1" i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Haley &amp; Aldrich Process</a:t>
            </a:r>
            <a:endParaRPr lang="en-US" sz="4000" b="1" i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20A3E3D9-6DD1-801F-A379-D868DC302E75}"/>
              </a:ext>
            </a:extLst>
          </p:cNvPr>
          <p:cNvSpPr txBox="1"/>
          <p:nvPr/>
        </p:nvSpPr>
        <p:spPr>
          <a:xfrm>
            <a:off x="11481118" y="302551"/>
            <a:ext cx="4287414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 HARRIMAN, LEP</a:t>
            </a:r>
          </a:p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JEREMY HAUGH, PE</a:t>
            </a:r>
          </a:p>
        </p:txBody>
      </p:sp>
      <p:sp>
        <p:nvSpPr>
          <p:cNvPr id="55" name="TextBox 22">
            <a:extLst>
              <a:ext uri="{FF2B5EF4-FFF2-40B4-BE49-F238E27FC236}">
                <a16:creationId xmlns:a16="http://schemas.microsoft.com/office/drawing/2014/main" id="{B190BEC8-CE24-1637-CD5E-456F97BCF5F6}"/>
              </a:ext>
            </a:extLst>
          </p:cNvPr>
          <p:cNvSpPr txBox="1"/>
          <p:nvPr/>
        </p:nvSpPr>
        <p:spPr>
          <a:xfrm>
            <a:off x="11475314" y="1165263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Managers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Haley &amp; Aldrich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3C1F94-6702-4090-8356-A8DC3C7383AA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9FB5893D-8297-C18F-6C46-6F2CA0BA92E1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49784-CB71-8BA9-7A62-DF35789EB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69C491-F6D3-76EA-6C16-B0FDECC7C0D9}"/>
              </a:ext>
            </a:extLst>
          </p:cNvPr>
          <p:cNvSpPr txBox="1"/>
          <p:nvPr/>
        </p:nvSpPr>
        <p:spPr>
          <a:xfrm>
            <a:off x="9391650" y="9353550"/>
            <a:ext cx="1743075" cy="95035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78A54-81EA-AC79-BDC1-5C61D18BE813}"/>
              </a:ext>
            </a:extLst>
          </p:cNvPr>
          <p:cNvSpPr txBox="1"/>
          <p:nvPr/>
        </p:nvSpPr>
        <p:spPr>
          <a:xfrm>
            <a:off x="11164189" y="4605925"/>
            <a:ext cx="6274100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ea typeface="Calibri"/>
                <a:cs typeface="Calibri"/>
              </a:rPr>
              <a:t>If you have questions, please see Leah Berlin at the Haley &amp; Aldrich table after the presentation or </a:t>
            </a:r>
            <a:r>
              <a:rPr lang="en-US" sz="2800" b="1">
                <a:ea typeface="+mn-lt"/>
                <a:cs typeface="+mn-lt"/>
              </a:rPr>
              <a:t>email: </a:t>
            </a:r>
            <a:r>
              <a:rPr lang="en-US" sz="2800" b="1" u="sng">
                <a:ea typeface="+mn-lt"/>
                <a:cs typeface="+mn-lt"/>
              </a:rPr>
              <a:t>lberlin@haleyaldrich.com</a:t>
            </a:r>
            <a:endParaRPr lang="en-US" sz="2800" b="1" u="sng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356C49-E72D-1BD0-232F-0052D6F5DD97}"/>
              </a:ext>
            </a:extLst>
          </p:cNvPr>
          <p:cNvGrpSpPr/>
          <p:nvPr/>
        </p:nvGrpSpPr>
        <p:grpSpPr>
          <a:xfrm>
            <a:off x="-2" y="9961240"/>
            <a:ext cx="18288001" cy="714375"/>
            <a:chOff x="-1" y="7848600"/>
            <a:chExt cx="18288001" cy="7143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88C828-C574-1F8E-BC0D-9D563F6A6CE4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D143A3-B614-2164-DDA3-9AE99B029690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2830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8E43F-59E1-3C0E-A29A-793D1A4E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055F418-C56F-ECDB-396B-12A01B3C11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47" name="Freeform 12">
            <a:extLst>
              <a:ext uri="{FF2B5EF4-FFF2-40B4-BE49-F238E27FC236}">
                <a16:creationId xmlns:a16="http://schemas.microsoft.com/office/drawing/2014/main" id="{4E0C6743-4AAE-B85B-4394-FAC67657FC3C}"/>
              </a:ext>
            </a:extLst>
          </p:cNvPr>
          <p:cNvSpPr/>
          <p:nvPr/>
        </p:nvSpPr>
        <p:spPr>
          <a:xfrm>
            <a:off x="15557229" y="7440678"/>
            <a:ext cx="2308943" cy="655162"/>
          </a:xfrm>
          <a:custGeom>
            <a:avLst/>
            <a:gdLst/>
            <a:ahLst/>
            <a:cxnLst/>
            <a:rect l="l" t="t" r="r" b="b"/>
            <a:pathLst>
              <a:path w="2308943" h="655162">
                <a:moveTo>
                  <a:pt x="0" y="0"/>
                </a:moveTo>
                <a:lnTo>
                  <a:pt x="2308942" y="0"/>
                </a:lnTo>
                <a:lnTo>
                  <a:pt x="2308942" y="655163"/>
                </a:lnTo>
                <a:lnTo>
                  <a:pt x="0" y="655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EC601376-3627-DDE0-C7A8-52B1CA56C347}"/>
              </a:ext>
            </a:extLst>
          </p:cNvPr>
          <p:cNvSpPr txBox="1"/>
          <p:nvPr/>
        </p:nvSpPr>
        <p:spPr>
          <a:xfrm>
            <a:off x="152318" y="487243"/>
            <a:ext cx="10927146" cy="11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3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</a:p>
          <a:p>
            <a:pPr algn="r">
              <a:lnSpc>
                <a:spcPts val="4673"/>
              </a:lnSpc>
            </a:pPr>
            <a:r>
              <a:rPr lang="en-US" sz="3600" b="1" i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Haley &amp; Aldrich Progress</a:t>
            </a:r>
            <a:endParaRPr lang="en-US" sz="3600" b="1" i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C56AD8C-F477-A816-775D-4484B47AAE34}"/>
              </a:ext>
            </a:extLst>
          </p:cNvPr>
          <p:cNvSpPr txBox="1">
            <a:spLocks/>
          </p:cNvSpPr>
          <p:nvPr/>
        </p:nvSpPr>
        <p:spPr>
          <a:xfrm>
            <a:off x="1560401" y="1888287"/>
            <a:ext cx="9684685" cy="604361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Questionnaires Sent: 305 (6 Rounds of Outreach)</a:t>
            </a:r>
            <a:endParaRPr lang="en-US" sz="2800" b="1">
              <a:ea typeface="Calibri"/>
              <a:cs typeface="Calibri"/>
            </a:endParaRPr>
          </a:p>
          <a:p>
            <a:r>
              <a:rPr lang="en-US" sz="2800" b="1"/>
              <a:t>Questionnaires Received: 188</a:t>
            </a:r>
            <a:endParaRPr lang="en-US" sz="2800" b="1">
              <a:ea typeface="Calibri"/>
              <a:cs typeface="Calibri"/>
            </a:endParaRPr>
          </a:p>
          <a:p>
            <a:r>
              <a:rPr lang="en-US" sz="2800" b="1"/>
              <a:t>Condition Assessments Completed/Requested: 145/158</a:t>
            </a:r>
            <a:endParaRPr lang="en-US" sz="2800" b="1">
              <a:ea typeface="Calibri"/>
              <a:cs typeface="Calibri"/>
            </a:endParaRPr>
          </a:p>
          <a:p>
            <a:r>
              <a:rPr lang="en-US" sz="2800" b="1"/>
              <a:t>Eligible Properties: 75</a:t>
            </a:r>
            <a:endParaRPr lang="en-US" sz="2800" b="1">
              <a:ea typeface="Calibri"/>
              <a:cs typeface="Calibri"/>
            </a:endParaRPr>
          </a:p>
          <a:p>
            <a:r>
              <a:rPr lang="en-US" sz="2800" b="1"/>
              <a:t>Subsurface Investigations Completed: 32</a:t>
            </a:r>
            <a:endParaRPr lang="en-US" sz="2800" b="1">
              <a:ea typeface="Calibri"/>
              <a:cs typeface="Calibri"/>
            </a:endParaRPr>
          </a:p>
          <a:p>
            <a:r>
              <a:rPr lang="en-US" sz="2800" b="1"/>
              <a:t>Repair Proposal Letters Accepted/Sent: 23/36</a:t>
            </a:r>
            <a:endParaRPr lang="en-US" sz="2800" b="1">
              <a:ea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48578C-B003-3728-1822-815F48E58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912" y="5204681"/>
            <a:ext cx="6855629" cy="4697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E456F6-2F37-C2A9-EC96-6B8767223A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7613" r="-2" b="9885"/>
          <a:stretch>
            <a:fillRect/>
          </a:stretch>
        </p:blipFill>
        <p:spPr>
          <a:xfrm>
            <a:off x="8989307" y="5453650"/>
            <a:ext cx="4768868" cy="3974056"/>
          </a:xfrm>
          <a:prstGeom prst="rect">
            <a:avLst/>
          </a:prstGeom>
          <a:noFill/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543923-65F9-7BA9-B712-E8CB2A5782AE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5436E4F-1C04-96A6-0F8D-4C460FC36136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A475A4-00DE-AF45-A953-936D74697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8F5BE5B1-B863-E5C0-7326-3A60E0F5BE59}"/>
              </a:ext>
            </a:extLst>
          </p:cNvPr>
          <p:cNvSpPr txBox="1"/>
          <p:nvPr/>
        </p:nvSpPr>
        <p:spPr>
          <a:xfrm>
            <a:off x="11614468" y="302551"/>
            <a:ext cx="4287414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 HARRIMAN, LEP</a:t>
            </a:r>
          </a:p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JEREMY HAUGH, PE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975988EF-E74C-8548-FC98-0FD39A77CDB2}"/>
              </a:ext>
            </a:extLst>
          </p:cNvPr>
          <p:cNvSpPr txBox="1"/>
          <p:nvPr/>
        </p:nvSpPr>
        <p:spPr>
          <a:xfrm>
            <a:off x="11608664" y="1165263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Managers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Haley &amp; Aldrich</a:t>
            </a: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FF508EA-1BD0-BE87-EAFC-EC3776082CDB}"/>
              </a:ext>
            </a:extLst>
          </p:cNvPr>
          <p:cNvSpPr/>
          <p:nvPr/>
        </p:nvSpPr>
        <p:spPr>
          <a:xfrm flipV="1">
            <a:off x="11372850" y="329256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2F781-6EC6-0AB9-DED7-E3901FFCBE81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B0BB1-DD9C-623B-B8DB-A0786AFB0EDF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3617F5-BD90-6DA2-E5A5-1B5BE7E3B20F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D3A47CE-5FC9-4B9D-7433-1AC485504A79}"/>
              </a:ext>
            </a:extLst>
          </p:cNvPr>
          <p:cNvSpPr txBox="1"/>
          <p:nvPr/>
        </p:nvSpPr>
        <p:spPr>
          <a:xfrm>
            <a:off x="11368133" y="2566546"/>
            <a:ext cx="4768868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ea typeface="Calibri"/>
                <a:cs typeface="Calibri"/>
              </a:rPr>
              <a:t>If you have questions, please see Leah Berlin at the Haley &amp; Aldrich table after the presentation or </a:t>
            </a:r>
            <a:r>
              <a:rPr lang="en-US" sz="2800" b="1">
                <a:ea typeface="+mn-lt"/>
                <a:cs typeface="+mn-lt"/>
              </a:rPr>
              <a:t>email: </a:t>
            </a:r>
            <a:r>
              <a:rPr lang="en-US" sz="2800" b="1" u="sng">
                <a:ea typeface="+mn-lt"/>
                <a:cs typeface="+mn-lt"/>
              </a:rPr>
              <a:t>lberlin@haleyaldrich.com</a:t>
            </a:r>
            <a:endParaRPr lang="en-US" sz="2800" b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67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C7A98-420E-30E7-7D9E-4469F3EF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37010F-BD7D-9B56-A5CD-674E80B9A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47" name="Freeform 12">
            <a:extLst>
              <a:ext uri="{FF2B5EF4-FFF2-40B4-BE49-F238E27FC236}">
                <a16:creationId xmlns:a16="http://schemas.microsoft.com/office/drawing/2014/main" id="{9FA951B0-D47F-C70A-FA1F-0DAFACFE5CE9}"/>
              </a:ext>
            </a:extLst>
          </p:cNvPr>
          <p:cNvSpPr/>
          <p:nvPr/>
        </p:nvSpPr>
        <p:spPr>
          <a:xfrm>
            <a:off x="15557229" y="7440678"/>
            <a:ext cx="2308943" cy="655162"/>
          </a:xfrm>
          <a:custGeom>
            <a:avLst/>
            <a:gdLst/>
            <a:ahLst/>
            <a:cxnLst/>
            <a:rect l="l" t="t" r="r" b="b"/>
            <a:pathLst>
              <a:path w="2308943" h="655162">
                <a:moveTo>
                  <a:pt x="0" y="0"/>
                </a:moveTo>
                <a:lnTo>
                  <a:pt x="2308942" y="0"/>
                </a:lnTo>
                <a:lnTo>
                  <a:pt x="2308942" y="655163"/>
                </a:lnTo>
                <a:lnTo>
                  <a:pt x="0" y="655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20C4B209-79CE-91B0-58FB-52F957215CF4}"/>
              </a:ext>
            </a:extLst>
          </p:cNvPr>
          <p:cNvSpPr txBox="1"/>
          <p:nvPr/>
        </p:nvSpPr>
        <p:spPr>
          <a:xfrm>
            <a:off x="1365" y="482782"/>
            <a:ext cx="12311044" cy="11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4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</a:p>
          <a:p>
            <a:pPr algn="r">
              <a:lnSpc>
                <a:spcPts val="4673"/>
              </a:lnSpc>
            </a:pPr>
            <a:r>
              <a:rPr lang="en-US" sz="3200" b="1" i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Property Eligibility &amp; Identified Issues</a:t>
            </a:r>
            <a:endParaRPr lang="en-US" sz="3200" b="1" i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C5840-70E5-2271-52B1-E9C68135F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8" y="2563235"/>
            <a:ext cx="13281717" cy="6942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B7FEAA6-ECFF-BEA2-5717-BB1F8F2823F8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BCFF59B-BCBB-336F-F9C4-C10E9B8242E3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CDD57D-57AA-C31B-AC3D-39B5647C3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15" name="AutoShape 2">
            <a:extLst>
              <a:ext uri="{FF2B5EF4-FFF2-40B4-BE49-F238E27FC236}">
                <a16:creationId xmlns:a16="http://schemas.microsoft.com/office/drawing/2014/main" id="{F7527D4E-DACF-CD78-5A74-F9B83AA272E5}"/>
              </a:ext>
            </a:extLst>
          </p:cNvPr>
          <p:cNvSpPr/>
          <p:nvPr/>
        </p:nvSpPr>
        <p:spPr>
          <a:xfrm flipV="1">
            <a:off x="12553950" y="329256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E63E6F1C-11D6-74BF-6EB4-CD7CC600D9AC}"/>
              </a:ext>
            </a:extLst>
          </p:cNvPr>
          <p:cNvSpPr txBox="1"/>
          <p:nvPr/>
        </p:nvSpPr>
        <p:spPr>
          <a:xfrm>
            <a:off x="12757468" y="302551"/>
            <a:ext cx="4287414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 HARRIMAN, LEP</a:t>
            </a:r>
          </a:p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JEREMY HAUGH, PE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33AD2040-1D86-3D66-7F03-9924E11B4656}"/>
              </a:ext>
            </a:extLst>
          </p:cNvPr>
          <p:cNvSpPr txBox="1"/>
          <p:nvPr/>
        </p:nvSpPr>
        <p:spPr>
          <a:xfrm>
            <a:off x="12751664" y="1165263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Managers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Haley &amp; Aldrich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9CD585-C4D0-027A-26F3-DC0760B7B31F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035950-590F-CCED-60DA-EACF8A1AA98D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8C44F3-7898-4F9E-DA8F-A982F61A3B24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6853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0DDF-2315-3EBC-EFF0-4DB95E9D4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64552B-901B-53FF-4BBE-656B7D2D31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47" name="Freeform 12">
            <a:extLst>
              <a:ext uri="{FF2B5EF4-FFF2-40B4-BE49-F238E27FC236}">
                <a16:creationId xmlns:a16="http://schemas.microsoft.com/office/drawing/2014/main" id="{30304BFF-FB11-BAC6-E3CB-3670A77810C0}"/>
              </a:ext>
            </a:extLst>
          </p:cNvPr>
          <p:cNvSpPr/>
          <p:nvPr/>
        </p:nvSpPr>
        <p:spPr>
          <a:xfrm>
            <a:off x="15557229" y="7440678"/>
            <a:ext cx="2308943" cy="655162"/>
          </a:xfrm>
          <a:custGeom>
            <a:avLst/>
            <a:gdLst/>
            <a:ahLst/>
            <a:cxnLst/>
            <a:rect l="l" t="t" r="r" b="b"/>
            <a:pathLst>
              <a:path w="2308943" h="655162">
                <a:moveTo>
                  <a:pt x="0" y="0"/>
                </a:moveTo>
                <a:lnTo>
                  <a:pt x="2308942" y="0"/>
                </a:lnTo>
                <a:lnTo>
                  <a:pt x="2308942" y="655163"/>
                </a:lnTo>
                <a:lnTo>
                  <a:pt x="0" y="655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6009BE9B-E54E-7FE5-5628-C0DEFDB4FC34}"/>
              </a:ext>
            </a:extLst>
          </p:cNvPr>
          <p:cNvSpPr txBox="1"/>
          <p:nvPr/>
        </p:nvSpPr>
        <p:spPr>
          <a:xfrm>
            <a:off x="1365" y="482782"/>
            <a:ext cx="12311044" cy="11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4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</a:p>
          <a:p>
            <a:pPr algn="r">
              <a:lnSpc>
                <a:spcPts val="4673"/>
              </a:lnSpc>
            </a:pPr>
            <a:r>
              <a:rPr lang="en-US" sz="3200" b="1" i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Preconstruction Timeline</a:t>
            </a:r>
            <a:endParaRPr lang="en-US" sz="3200" b="1" i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376735-9A4E-2255-9F6E-CD0E49DB2305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9E677A6-4CEA-7B07-2730-13DF87FFB943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0DF84B-9DEB-2C3B-94EC-33B0A1C3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15" name="AutoShape 2">
            <a:extLst>
              <a:ext uri="{FF2B5EF4-FFF2-40B4-BE49-F238E27FC236}">
                <a16:creationId xmlns:a16="http://schemas.microsoft.com/office/drawing/2014/main" id="{B964FF4F-E63D-1BF4-F0C2-36BDC5879D00}"/>
              </a:ext>
            </a:extLst>
          </p:cNvPr>
          <p:cNvSpPr/>
          <p:nvPr/>
        </p:nvSpPr>
        <p:spPr>
          <a:xfrm flipV="1">
            <a:off x="12553950" y="329256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5A0F4D03-42ED-4BD0-059F-179ED35ED2DE}"/>
              </a:ext>
            </a:extLst>
          </p:cNvPr>
          <p:cNvSpPr txBox="1"/>
          <p:nvPr/>
        </p:nvSpPr>
        <p:spPr>
          <a:xfrm>
            <a:off x="12757468" y="302551"/>
            <a:ext cx="4287414" cy="77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 HARRIMAN, LEP</a:t>
            </a:r>
          </a:p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JEREMY HAUGH, PE</a:t>
            </a: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D7EE5463-C271-4AF2-3225-8C06B5EE79DB}"/>
              </a:ext>
            </a:extLst>
          </p:cNvPr>
          <p:cNvSpPr txBox="1"/>
          <p:nvPr/>
        </p:nvSpPr>
        <p:spPr>
          <a:xfrm>
            <a:off x="12751664" y="1165263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Managers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Haley &amp; Aldrich</a:t>
            </a:r>
          </a:p>
        </p:txBody>
      </p:sp>
      <p:pic>
        <p:nvPicPr>
          <p:cNvPr id="2" name="Picture 1" descr="A graph of progress on a white background&#10;&#10;AI-generated content may be incorrect.">
            <a:extLst>
              <a:ext uri="{FF2B5EF4-FFF2-40B4-BE49-F238E27FC236}">
                <a16:creationId xmlns:a16="http://schemas.microsoft.com/office/drawing/2014/main" id="{A448790E-D800-57FB-2B2D-07CD3BF3D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4776" y="1944804"/>
            <a:ext cx="12534024" cy="8103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072E0FB-8750-798C-DC2D-0C65E56F75FD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2F658-5164-20AA-1DB0-E36B9872079C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6FB46B-7B74-2098-3DF6-2F6FF2F9B397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335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266867-8442-2E8A-E26A-C801F76374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62477" y="166330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87579" y="627232"/>
            <a:ext cx="16815806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  <a:endParaRPr lang="en-US" sz="5548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400912" y="2511689"/>
            <a:ext cx="7486175" cy="66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6"/>
              </a:lnSpc>
            </a:pPr>
            <a:r>
              <a:rPr lang="en-US" sz="4383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03793" y="3383356"/>
            <a:ext cx="6880412" cy="110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4"/>
              </a:lnSpc>
            </a:pPr>
            <a:r>
              <a:rPr lang="en-US" sz="35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  <a:p>
            <a:pPr algn="ctr">
              <a:lnSpc>
                <a:spcPts val="4404"/>
              </a:lnSpc>
            </a:pPr>
            <a:r>
              <a:rPr lang="en-US" sz="3552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 Summits Construction</a:t>
            </a:r>
          </a:p>
        </p:txBody>
      </p:sp>
      <p:sp>
        <p:nvSpPr>
          <p:cNvPr id="24" name="Freeform 24"/>
          <p:cNvSpPr/>
          <p:nvPr/>
        </p:nvSpPr>
        <p:spPr>
          <a:xfrm>
            <a:off x="3754384" y="6296025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725040" y="6080875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Current Activities</a:t>
            </a:r>
          </a:p>
        </p:txBody>
      </p:sp>
      <p:sp>
        <p:nvSpPr>
          <p:cNvPr id="26" name="Freeform 26"/>
          <p:cNvSpPr/>
          <p:nvPr/>
        </p:nvSpPr>
        <p:spPr>
          <a:xfrm>
            <a:off x="3754384" y="7310628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725040" y="7095478"/>
            <a:ext cx="5843553" cy="69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A8D36C-A950-C2CD-827D-F06068D2512B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65F1AC5-D516-6F70-755D-450D6BF2BA22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6C78F0-F88D-3305-9964-0A52998BC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15" name="Freeform 21">
            <a:extLst>
              <a:ext uri="{FF2B5EF4-FFF2-40B4-BE49-F238E27FC236}">
                <a16:creationId xmlns:a16="http://schemas.microsoft.com/office/drawing/2014/main" id="{A5589AA3-3EC4-6BD2-7DDC-D99B9F2E65D7}"/>
              </a:ext>
            </a:extLst>
          </p:cNvPr>
          <p:cNvSpPr/>
          <p:nvPr/>
        </p:nvSpPr>
        <p:spPr>
          <a:xfrm>
            <a:off x="15907291" y="6288805"/>
            <a:ext cx="1839394" cy="1878530"/>
          </a:xfrm>
          <a:custGeom>
            <a:avLst/>
            <a:gdLst/>
            <a:ahLst/>
            <a:cxnLst/>
            <a:rect l="l" t="t" r="r" b="b"/>
            <a:pathLst>
              <a:path w="1839394" h="1878530">
                <a:moveTo>
                  <a:pt x="0" y="0"/>
                </a:moveTo>
                <a:lnTo>
                  <a:pt x="1839394" y="0"/>
                </a:lnTo>
                <a:lnTo>
                  <a:pt x="1839394" y="1878530"/>
                </a:lnTo>
                <a:lnTo>
                  <a:pt x="0" y="1878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048BF2C2-CEE0-E953-6C65-6DCB524BC3F3}"/>
              </a:ext>
            </a:extLst>
          </p:cNvPr>
          <p:cNvSpPr txBox="1"/>
          <p:nvPr/>
        </p:nvSpPr>
        <p:spPr>
          <a:xfrm>
            <a:off x="4748234" y="8099078"/>
            <a:ext cx="5843553" cy="69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Schedule &amp; Logistics Plan</a:t>
            </a:r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FF061593-04EF-1893-2DD3-6600025473E3}"/>
              </a:ext>
            </a:extLst>
          </p:cNvPr>
          <p:cNvSpPr/>
          <p:nvPr/>
        </p:nvSpPr>
        <p:spPr>
          <a:xfrm>
            <a:off x="3754384" y="8317700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2E8304-6D36-F663-06DE-D8AF1786D63E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7A756F-9BE1-CE05-4400-E3C09BD68DC1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97C805-2C54-EC55-8832-67218AC5B820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61899C-8952-ACF0-EA84-B72BF8A61E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265823" y="2614474"/>
            <a:ext cx="8297686" cy="50580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537210" lvl="1" indent="-268605">
              <a:lnSpc>
                <a:spcPts val="4980"/>
              </a:lnSpc>
              <a:buFont typeface="Arial"/>
              <a:buChar char="•"/>
            </a:pPr>
            <a:r>
              <a:rPr lang="en-US" sz="2800" b="1" dirty="0">
                <a:latin typeface="Montserrat"/>
              </a:rPr>
              <a:t>Reviewing Preliminary Documents from Haley &amp; Aldrich</a:t>
            </a:r>
          </a:p>
          <a:p>
            <a:pPr marL="537210" lvl="1" indent="-268605">
              <a:lnSpc>
                <a:spcPts val="4980"/>
              </a:lnSpc>
              <a:buFont typeface="Arial"/>
              <a:buChar char="•"/>
            </a:pPr>
            <a:r>
              <a:rPr lang="en-US" sz="2800" b="1" dirty="0">
                <a:latin typeface="Montserrat"/>
              </a:rPr>
              <a:t>Determine Scopes of Work and Develop Bid Packages</a:t>
            </a:r>
          </a:p>
          <a:p>
            <a:pPr marL="537210" lvl="1" indent="-268605">
              <a:lnSpc>
                <a:spcPts val="4980"/>
              </a:lnSpc>
              <a:buFont typeface="Arial"/>
              <a:buChar char="•"/>
            </a:pPr>
            <a:r>
              <a:rPr lang="en-US" sz="2800" b="1" dirty="0">
                <a:latin typeface="Montserrat"/>
              </a:rPr>
              <a:t>Bid Phase, Scope Reviews &amp; Awards</a:t>
            </a:r>
          </a:p>
          <a:p>
            <a:pPr marL="537210" lvl="1" indent="-268605">
              <a:lnSpc>
                <a:spcPts val="4980"/>
              </a:lnSpc>
              <a:buFont typeface="Arial"/>
              <a:buChar char="•"/>
            </a:pPr>
            <a:r>
              <a:rPr lang="en-US" sz="2800" b="1" dirty="0">
                <a:latin typeface="Montserrat"/>
              </a:rPr>
              <a:t>Homeowner Questionnaire to Learn About Access / Needs During Construction</a:t>
            </a:r>
            <a:endParaRPr lang="en-US" sz="2800" dirty="0">
              <a:solidFill>
                <a:srgbClr val="FF3131"/>
              </a:solidFill>
              <a:latin typeface="Montserrat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13186621" y="494523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3510471" y="731377"/>
            <a:ext cx="4287414" cy="38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77296" y="1237299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 Summits Construction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378989" y="6817895"/>
            <a:ext cx="1367696" cy="1349440"/>
          </a:xfrm>
          <a:custGeom>
            <a:avLst/>
            <a:gdLst/>
            <a:ahLst/>
            <a:cxnLst/>
            <a:rect l="l" t="t" r="r" b="b"/>
            <a:pathLst>
              <a:path w="1839394" h="1878530">
                <a:moveTo>
                  <a:pt x="0" y="0"/>
                </a:moveTo>
                <a:lnTo>
                  <a:pt x="1839394" y="0"/>
                </a:lnTo>
                <a:lnTo>
                  <a:pt x="1839394" y="1878530"/>
                </a:lnTo>
                <a:lnTo>
                  <a:pt x="0" y="1878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-4130" y="683752"/>
            <a:ext cx="12933576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42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 REPAIR PROJECT</a:t>
            </a:r>
            <a:endParaRPr lang="en-US" sz="4248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r">
              <a:lnSpc>
                <a:spcPts val="4673"/>
              </a:lnSpc>
            </a:pPr>
            <a:r>
              <a:rPr lang="en-US" sz="42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Current Activities</a:t>
            </a:r>
            <a:endParaRPr lang="en-US" sz="420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5620B0-E529-ED81-3436-501677CA77D7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96E55AD3-B94C-7F8E-9431-7607BA34C47E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2CA0D4-05E8-2D5D-AAB7-C77591E7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pic>
        <p:nvPicPr>
          <p:cNvPr id="11" name="Picture 10" descr="A checklist with a blue and white logo&#10;&#10;AI-generated content may be incorrect.">
            <a:extLst>
              <a:ext uri="{FF2B5EF4-FFF2-40B4-BE49-F238E27FC236}">
                <a16:creationId xmlns:a16="http://schemas.microsoft.com/office/drawing/2014/main" id="{66CC169A-A2B2-E226-F7F6-5BC8A683FB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93" t="8922" r="7784" b="7073"/>
          <a:stretch>
            <a:fillRect/>
          </a:stretch>
        </p:blipFill>
        <p:spPr>
          <a:xfrm>
            <a:off x="353646" y="1682676"/>
            <a:ext cx="6554401" cy="79205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DA83D2E-631F-FCD0-BC9F-2FC39AE304BB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65466D-C586-95C0-485C-26481E8CBB05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30F501-55DE-AC90-B9AE-DFAE08E0BD5A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5E8EC-1982-91C5-2403-BEEBD9B25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410BB2-1B66-3C44-844D-5230EEFBA6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B899C11-ACC3-A0FB-61A6-970DF4289325}"/>
              </a:ext>
            </a:extLst>
          </p:cNvPr>
          <p:cNvSpPr/>
          <p:nvPr/>
        </p:nvSpPr>
        <p:spPr>
          <a:xfrm>
            <a:off x="7395035" y="2458638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8F565FC-2C75-6039-6FF7-CE5301C7FA72}"/>
              </a:ext>
            </a:extLst>
          </p:cNvPr>
          <p:cNvSpPr txBox="1"/>
          <p:nvPr/>
        </p:nvSpPr>
        <p:spPr>
          <a:xfrm>
            <a:off x="1630238" y="535559"/>
            <a:ext cx="15027523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HAMDEN NEWHALL NEIGHBORHOOD ASSOCIATION (HNNA)</a:t>
            </a:r>
            <a:endParaRPr lang="en-US" sz="5500" b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58ACD1-2219-4D53-6092-FF916A5DBED5}"/>
              </a:ext>
            </a:extLst>
          </p:cNvPr>
          <p:cNvSpPr>
            <a:spLocks noGrp="1"/>
          </p:cNvSpPr>
          <p:nvPr/>
        </p:nvSpPr>
        <p:spPr>
          <a:xfrm>
            <a:off x="1628775" y="2819400"/>
            <a:ext cx="6357937" cy="25590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latin typeface="Montserrat"/>
                <a:ea typeface="Calibri"/>
                <a:cs typeface="Calibri"/>
              </a:rPr>
              <a:t>Executive Board</a:t>
            </a:r>
          </a:p>
          <a:p>
            <a:pPr>
              <a:buNone/>
            </a:pPr>
            <a:endParaRPr lang="en-US" sz="1400" b="1">
              <a:solidFill>
                <a:srgbClr val="242424"/>
              </a:solidFill>
              <a:highlight>
                <a:srgbClr val="FFFFFF"/>
              </a:highlight>
              <a:latin typeface="Montserrat"/>
              <a:ea typeface="Calibri"/>
              <a:cs typeface="Segoe U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Tina Jennings-Harriott, President</a:t>
            </a:r>
            <a:endParaRPr lang="en-US" sz="2400" b="1">
              <a:latin typeface="Montserrat"/>
              <a:ea typeface="Calibri"/>
              <a:cs typeface="Calibr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Tonya Campbell, Vice President</a:t>
            </a:r>
            <a:endParaRPr lang="en-US" sz="2400" b="1">
              <a:latin typeface="Montserrat"/>
              <a:ea typeface="Calibri"/>
              <a:cs typeface="Calibr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Danielle Campbell, Secretary</a:t>
            </a:r>
            <a:endParaRPr lang="en-US" sz="2400" b="1">
              <a:latin typeface="Montserrat"/>
              <a:ea typeface="Calibri"/>
              <a:cs typeface="Calibr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Belinda Robinson, Treasurer</a:t>
            </a:r>
            <a:endParaRPr lang="en-US" sz="2400" b="1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Denise Burns, Member at Large  </a:t>
            </a:r>
            <a:endParaRPr lang="en-US" sz="2400" b="1">
              <a:solidFill>
                <a:srgbClr val="000000"/>
              </a:solidFill>
              <a:highlight>
                <a:srgbClr val="FFFFFF"/>
              </a:highlight>
              <a:latin typeface="Montserrat"/>
              <a:ea typeface="Calibri"/>
              <a:cs typeface="Segoe U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Barbara Coxum, Member</a:t>
            </a:r>
            <a:endParaRPr lang="en-US" sz="2400" b="1">
              <a:solidFill>
                <a:srgbClr val="000000"/>
              </a:solidFill>
              <a:highlight>
                <a:srgbClr val="FFFFFF"/>
              </a:highlight>
              <a:latin typeface="Montserrat"/>
              <a:ea typeface="Calibri"/>
              <a:cs typeface="Segoe U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Joseph Carr, Member</a:t>
            </a:r>
            <a:endParaRPr lang="en-US" sz="2400" b="1">
              <a:solidFill>
                <a:srgbClr val="000000"/>
              </a:solidFill>
              <a:highlight>
                <a:srgbClr val="FFFFFF"/>
              </a:highlight>
              <a:latin typeface="Montserrat"/>
              <a:ea typeface="Calibri"/>
              <a:cs typeface="Segoe UI"/>
            </a:endParaRPr>
          </a:p>
          <a:p>
            <a:pPr>
              <a:buNone/>
            </a:pPr>
            <a:r>
              <a:rPr lang="en-US" sz="2400" b="1">
                <a:solidFill>
                  <a:srgbClr val="242424"/>
                </a:solidFill>
                <a:highlight>
                  <a:srgbClr val="FFFFFF"/>
                </a:highlight>
                <a:latin typeface="Montserrat"/>
                <a:ea typeface="Calibri"/>
                <a:cs typeface="Segoe UI"/>
              </a:rPr>
              <a:t>Penney Toney, Member </a:t>
            </a:r>
            <a:endParaRPr lang="en-US" sz="2400" b="1">
              <a:latin typeface="Montserrat"/>
              <a:ea typeface="Calibri"/>
              <a:cs typeface="Calibri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3CBF2CC8-D80C-F8DB-1602-1FD466ADDAE9}"/>
              </a:ext>
            </a:extLst>
          </p:cNvPr>
          <p:cNvSpPr>
            <a:spLocks noGrp="1"/>
          </p:cNvSpPr>
          <p:nvPr/>
        </p:nvSpPr>
        <p:spPr>
          <a:xfrm>
            <a:off x="11249025" y="2457450"/>
            <a:ext cx="4038600" cy="2097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38794-B0F6-6FC9-14B8-1139C007E5A0}"/>
              </a:ext>
            </a:extLst>
          </p:cNvPr>
          <p:cNvSpPr txBox="1"/>
          <p:nvPr/>
        </p:nvSpPr>
        <p:spPr>
          <a:xfrm>
            <a:off x="7400926" y="2814638"/>
            <a:ext cx="9515473" cy="52629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u="sng">
                <a:solidFill>
                  <a:srgbClr val="000000"/>
                </a:solidFill>
                <a:latin typeface="Montserrat"/>
                <a:ea typeface="Google Sans"/>
                <a:cs typeface="Google Sans"/>
              </a:rPr>
              <a:t>Key Aspects of the HNNA Mission:</a:t>
            </a:r>
            <a:endParaRPr lang="en-US" sz="2800" u="sng">
              <a:latin typeface="Montserrat"/>
              <a:ea typeface="Calibri"/>
              <a:cs typeface="Calibri"/>
            </a:endParaRPr>
          </a:p>
          <a:p>
            <a:endParaRPr lang="en-US" sz="2400" b="1">
              <a:solidFill>
                <a:srgbClr val="000000"/>
              </a:solidFill>
              <a:latin typeface="Montserrat"/>
              <a:ea typeface="Google Sans"/>
              <a:cs typeface="Google Sans"/>
            </a:endParaRPr>
          </a:p>
          <a:p>
            <a:pPr algn="ctr"/>
            <a:r>
              <a:rPr lang="en-US" sz="2000" b="1">
                <a:solidFill>
                  <a:srgbClr val="000000"/>
                </a:solidFill>
                <a:latin typeface="Montserrat"/>
                <a:ea typeface="Google Sans"/>
                <a:cs typeface="Google Sans"/>
              </a:rPr>
              <a:t>Infrastructure Repair &amp; Advocacy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Montserrat"/>
                <a:ea typeface="Google Sans"/>
                <a:cs typeface="Google Sans"/>
              </a:rPr>
              <a:t>A primary focus is securing, organizing, and advocating for necessary funding to address long-term, structural, and environmental issues within the Newhall neighborhood.</a:t>
            </a:r>
            <a:endParaRPr lang="en-US" sz="2000">
              <a:latin typeface="Montserrat"/>
            </a:endParaRPr>
          </a:p>
          <a:p>
            <a:pPr algn="ctr">
              <a:buFont typeface=""/>
              <a:buChar char="•"/>
            </a:pPr>
            <a:endParaRPr lang="en-US" sz="2000">
              <a:solidFill>
                <a:srgbClr val="000000"/>
              </a:solidFill>
              <a:latin typeface="Montserrat"/>
              <a:ea typeface="Google Sans"/>
              <a:cs typeface="Google Sans"/>
            </a:endParaRPr>
          </a:p>
          <a:p>
            <a:pPr algn="ctr"/>
            <a:r>
              <a:rPr lang="en-US" sz="2000" b="1">
                <a:solidFill>
                  <a:srgbClr val="000000"/>
                </a:solidFill>
                <a:latin typeface="Montserrat"/>
                <a:ea typeface="Google Sans"/>
                <a:cs typeface="Google Sans"/>
              </a:rPr>
              <a:t>Community Empowerment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Montserrat"/>
                <a:ea typeface="Google Sans"/>
                <a:cs typeface="Google Sans"/>
              </a:rPr>
              <a:t>The group organizes residents to create a unified voice in local government meetings and decision-making processes.</a:t>
            </a:r>
            <a:endParaRPr lang="en-US" sz="2000">
              <a:latin typeface="Montserrat"/>
            </a:endParaRPr>
          </a:p>
          <a:p>
            <a:pPr algn="ctr">
              <a:buFont typeface=""/>
              <a:buChar char="•"/>
            </a:pPr>
            <a:endParaRPr lang="en-US" sz="2000">
              <a:solidFill>
                <a:srgbClr val="000000"/>
              </a:solidFill>
              <a:latin typeface="Montserrat"/>
              <a:ea typeface="Google Sans"/>
              <a:cs typeface="Google Sans"/>
            </a:endParaRPr>
          </a:p>
          <a:p>
            <a:pPr algn="ctr"/>
            <a:r>
              <a:rPr lang="en-US" sz="2000" b="1">
                <a:solidFill>
                  <a:srgbClr val="000000"/>
                </a:solidFill>
                <a:latin typeface="Montserrat"/>
                <a:ea typeface="Google Sans"/>
                <a:cs typeface="Google Sans"/>
              </a:rPr>
              <a:t>Partnership</a:t>
            </a:r>
          </a:p>
          <a:p>
            <a:pPr algn="ctr"/>
            <a:r>
              <a:rPr lang="en-US" sz="2000">
                <a:solidFill>
                  <a:srgbClr val="000000"/>
                </a:solidFill>
                <a:latin typeface="Montserrat"/>
                <a:ea typeface="Google Sans"/>
                <a:cs typeface="Google Sans"/>
              </a:rPr>
              <a:t>The association collaborates with organizations like CONECT (Congregations Organized for a New Connecticut) and state officials to ensure the voices of Newhall residents are heard.</a:t>
            </a:r>
            <a:endParaRPr lang="en-US" sz="2000">
              <a:latin typeface="Montserrat"/>
            </a:endParaRPr>
          </a:p>
          <a:p>
            <a:pPr algn="ctr"/>
            <a:endParaRPr lang="en-US" sz="240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4647AF-FB58-B0DB-A30E-E87F88BB1F4D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A978919-0295-7C7C-72AF-0634D99AECF0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61262CD-55D8-81D0-510D-22FC7F1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A87D05-5A31-49EB-49DA-E047ADF4B02B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D9EF4E-BAE6-EAF9-0DD4-15649C0728E9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3CDF9A7-8C74-C433-5112-9E3A8541C6DA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7101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2B27339-3452-AB07-4DBA-8BAC44AAE0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748363" y="2174959"/>
            <a:ext cx="6118478" cy="4409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537210" lvl="1" indent="-268605">
              <a:lnSpc>
                <a:spcPts val="4980"/>
              </a:lnSpc>
              <a:buFont typeface="Arial"/>
              <a:buChar char="•"/>
            </a:pPr>
            <a:r>
              <a:rPr lang="en-US" sz="2450" b="1" dirty="0">
                <a:latin typeface="Montserrat"/>
              </a:rPr>
              <a:t>Next Steps &amp; Construction</a:t>
            </a:r>
          </a:p>
          <a:p>
            <a:pPr marL="537210" lvl="1" indent="-268605">
              <a:lnSpc>
                <a:spcPts val="4980"/>
              </a:lnSpc>
              <a:buFont typeface="Arial"/>
              <a:buChar char="•"/>
            </a:pPr>
            <a:r>
              <a:rPr lang="en-US" sz="2450" b="1" dirty="0">
                <a:latin typeface="Montserrat"/>
              </a:rPr>
              <a:t>Job Site Mobilization (concurrent with Middle School Demo / Abatement)</a:t>
            </a:r>
            <a:endParaRPr lang="en-US" b="1" dirty="0">
              <a:ea typeface="Calibri"/>
              <a:cs typeface="Calibri"/>
            </a:endParaRPr>
          </a:p>
          <a:p>
            <a:pPr marL="537210" lvl="1" indent="-268605">
              <a:lnSpc>
                <a:spcPts val="4980"/>
              </a:lnSpc>
              <a:buFont typeface="Arial"/>
              <a:buChar char="•"/>
            </a:pPr>
            <a:r>
              <a:rPr lang="en-US" sz="2450" b="1" dirty="0">
                <a:latin typeface="Montserrat"/>
                <a:sym typeface="Montserrat"/>
              </a:rPr>
              <a:t>Complete First Phase of Drainage Projects</a:t>
            </a:r>
            <a:endParaRPr lang="en-US" b="1" dirty="0">
              <a:latin typeface="Calibri"/>
              <a:ea typeface="Calibri"/>
              <a:cs typeface="Calibri"/>
              <a:sym typeface="Montserrat"/>
            </a:endParaRPr>
          </a:p>
          <a:p>
            <a:pPr marL="994410" lvl="2" indent="-268605">
              <a:lnSpc>
                <a:spcPts val="4980"/>
              </a:lnSpc>
              <a:buFont typeface="Wingdings"/>
              <a:buChar char="§"/>
            </a:pPr>
            <a:r>
              <a:rPr lang="en-US" sz="2450" b="1" dirty="0">
                <a:latin typeface="Montserrat"/>
                <a:sym typeface="Montserrat"/>
              </a:rPr>
              <a:t>Approx 15 Homes Late 2026</a:t>
            </a:r>
            <a:endParaRPr lang="en-US" b="1" dirty="0">
              <a:ea typeface="Calibri"/>
              <a:cs typeface="Calibri"/>
            </a:endParaRPr>
          </a:p>
        </p:txBody>
      </p:sp>
      <p:sp>
        <p:nvSpPr>
          <p:cNvPr id="14" name="AutoShape 14"/>
          <p:cNvSpPr/>
          <p:nvPr/>
        </p:nvSpPr>
        <p:spPr>
          <a:xfrm flipV="1">
            <a:off x="13396170" y="494523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548320" y="731377"/>
            <a:ext cx="12514476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42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REPAIR PROJECT</a:t>
            </a:r>
            <a:endParaRPr lang="en-US" sz="4248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r">
              <a:lnSpc>
                <a:spcPts val="4673"/>
              </a:lnSpc>
            </a:pPr>
            <a:r>
              <a:rPr lang="en-US" sz="42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Next Steps / Schedule</a:t>
            </a:r>
            <a:endParaRPr lang="en-US" sz="420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AB6AFDD2-1770-4ED3-77C6-F77FC1AFB4AF}"/>
              </a:ext>
            </a:extLst>
          </p:cNvPr>
          <p:cNvSpPr txBox="1"/>
          <p:nvPr/>
        </p:nvSpPr>
        <p:spPr>
          <a:xfrm>
            <a:off x="13777171" y="731377"/>
            <a:ext cx="4287414" cy="38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3275F68F-3EF2-0673-0250-90B53DBBAE6B}"/>
              </a:ext>
            </a:extLst>
          </p:cNvPr>
          <p:cNvSpPr txBox="1"/>
          <p:nvPr/>
        </p:nvSpPr>
        <p:spPr>
          <a:xfrm>
            <a:off x="13843996" y="1237299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 Summits Construction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6C56E7-0F97-E2D0-4C99-6250015C9CDD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C767061-2BF8-07EC-4870-57B4EDB2C520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7FD98C-71D5-C98E-25BA-F913B1F0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760336CD-1635-7D20-DFA7-C3F58BE7FFF9}"/>
              </a:ext>
            </a:extLst>
          </p:cNvPr>
          <p:cNvSpPr/>
          <p:nvPr/>
        </p:nvSpPr>
        <p:spPr>
          <a:xfrm>
            <a:off x="16353873" y="6889785"/>
            <a:ext cx="1392812" cy="1277549"/>
          </a:xfrm>
          <a:custGeom>
            <a:avLst/>
            <a:gdLst/>
            <a:ahLst/>
            <a:cxnLst/>
            <a:rect l="l" t="t" r="r" b="b"/>
            <a:pathLst>
              <a:path w="1839394" h="1878530">
                <a:moveTo>
                  <a:pt x="0" y="0"/>
                </a:moveTo>
                <a:lnTo>
                  <a:pt x="1839394" y="0"/>
                </a:lnTo>
                <a:lnTo>
                  <a:pt x="1839394" y="1878530"/>
                </a:lnTo>
                <a:lnTo>
                  <a:pt x="0" y="1878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DD7DF4-F6E6-85E8-4E5D-442A01A9444B}"/>
              </a:ext>
            </a:extLst>
          </p:cNvPr>
          <p:cNvGrpSpPr/>
          <p:nvPr/>
        </p:nvGrpSpPr>
        <p:grpSpPr>
          <a:xfrm>
            <a:off x="409057" y="2053780"/>
            <a:ext cx="11236843" cy="7593136"/>
            <a:chOff x="6303767" y="2365051"/>
            <a:chExt cx="8274836" cy="595264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90044B-8952-0350-3666-E29A7A435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3767" y="2365051"/>
              <a:ext cx="8274836" cy="595264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D8D352-2F1B-F22D-A325-0EF31F301303}"/>
                </a:ext>
              </a:extLst>
            </p:cNvPr>
            <p:cNvSpPr txBox="1"/>
            <p:nvPr/>
          </p:nvSpPr>
          <p:spPr>
            <a:xfrm>
              <a:off x="9793187" y="2910485"/>
              <a:ext cx="120577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AIR MONITORING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472083-CDC8-1368-F393-B4A7F621131D}"/>
                </a:ext>
              </a:extLst>
            </p:cNvPr>
            <p:cNvSpPr txBox="1"/>
            <p:nvPr/>
          </p:nvSpPr>
          <p:spPr>
            <a:xfrm>
              <a:off x="9721668" y="3568010"/>
              <a:ext cx="120577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AIR MONITORING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7D4CB4-C6DB-2FA1-3B2D-76EDB3C1E2D6}"/>
                </a:ext>
              </a:extLst>
            </p:cNvPr>
            <p:cNvSpPr txBox="1"/>
            <p:nvPr/>
          </p:nvSpPr>
          <p:spPr>
            <a:xfrm>
              <a:off x="8170727" y="4152900"/>
              <a:ext cx="120577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/>
                <a:t>AIR MONITORING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9FC1F0-0F81-F9D2-FF67-6ECC06112A7F}"/>
                </a:ext>
              </a:extLst>
            </p:cNvPr>
            <p:cNvSpPr txBox="1"/>
            <p:nvPr/>
          </p:nvSpPr>
          <p:spPr>
            <a:xfrm>
              <a:off x="9090421" y="4592230"/>
              <a:ext cx="129599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/>
                <a:t>AIR MONITORING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8862D2-FDB2-23B8-0C31-5EEA39C7151E}"/>
                </a:ext>
              </a:extLst>
            </p:cNvPr>
            <p:cNvSpPr txBox="1"/>
            <p:nvPr/>
          </p:nvSpPr>
          <p:spPr>
            <a:xfrm>
              <a:off x="7219078" y="4437086"/>
              <a:ext cx="181025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Monitoring Locations Are General Locations and Will Move Based On Weather and Work Locations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FF6348-B97A-97B9-8220-19937DD026C7}"/>
                </a:ext>
              </a:extLst>
            </p:cNvPr>
            <p:cNvSpPr txBox="1"/>
            <p:nvPr/>
          </p:nvSpPr>
          <p:spPr>
            <a:xfrm rot="16200000">
              <a:off x="10383636" y="4909468"/>
              <a:ext cx="9573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C0C0C0"/>
                  </a:highlight>
                </a:rPr>
                <a:t>Newhall Street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9A09A4-6AFE-4A47-9EDA-249F6404BEE8}"/>
                </a:ext>
              </a:extLst>
            </p:cNvPr>
            <p:cNvSpPr txBox="1"/>
            <p:nvPr/>
          </p:nvSpPr>
          <p:spPr>
            <a:xfrm rot="189565">
              <a:off x="9091212" y="6595429"/>
              <a:ext cx="10230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highlight>
                    <a:srgbClr val="C0C0C0"/>
                  </a:highlight>
                </a:rPr>
                <a:t>Marlboro Street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8C891D-E7D6-7D2A-5AE2-A9BE6D848E74}"/>
                </a:ext>
              </a:extLst>
            </p:cNvPr>
            <p:cNvSpPr txBox="1"/>
            <p:nvPr/>
          </p:nvSpPr>
          <p:spPr>
            <a:xfrm rot="16528925">
              <a:off x="8762586" y="7284585"/>
              <a:ext cx="8515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highlight>
                    <a:srgbClr val="C0C0C0"/>
                  </a:highlight>
                </a:rPr>
                <a:t>Butler Street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4D9B4F-052A-FD52-71DB-32928EF32DF0}"/>
                </a:ext>
              </a:extLst>
            </p:cNvPr>
            <p:cNvSpPr txBox="1"/>
            <p:nvPr/>
          </p:nvSpPr>
          <p:spPr>
            <a:xfrm rot="16528925">
              <a:off x="9659961" y="7215789"/>
              <a:ext cx="9637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C0C0C0"/>
                  </a:highlight>
                </a:rPr>
                <a:t>Shepard Street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CC3684-DDA5-048C-D2B2-78141645C56F}"/>
                </a:ext>
              </a:extLst>
            </p:cNvPr>
            <p:cNvSpPr txBox="1"/>
            <p:nvPr/>
          </p:nvSpPr>
          <p:spPr>
            <a:xfrm rot="16528925">
              <a:off x="7896673" y="6748364"/>
              <a:ext cx="8066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C0C0C0"/>
                  </a:highlight>
                </a:rPr>
                <a:t>Shelton Ave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3BDE2A-DECB-B1F0-207F-7FDB5DF645D5}"/>
                </a:ext>
              </a:extLst>
            </p:cNvPr>
            <p:cNvSpPr txBox="1"/>
            <p:nvPr/>
          </p:nvSpPr>
          <p:spPr>
            <a:xfrm rot="16200000">
              <a:off x="7061668" y="6668210"/>
              <a:ext cx="9765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highlight>
                    <a:srgbClr val="C0C0C0"/>
                  </a:highlight>
                </a:rPr>
                <a:t>Edwards Street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6AA4F3-A7C2-5143-B0A6-4F8245F64A2B}"/>
                </a:ext>
              </a:extLst>
            </p:cNvPr>
            <p:cNvSpPr txBox="1"/>
            <p:nvPr/>
          </p:nvSpPr>
          <p:spPr>
            <a:xfrm rot="16200000">
              <a:off x="10412321" y="7119230"/>
              <a:ext cx="9573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C0C0C0"/>
                  </a:highlight>
                </a:rPr>
                <a:t>Newhall Street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6B553B-2FFB-DD5A-B60F-E37BD23CAB6E}"/>
                </a:ext>
              </a:extLst>
            </p:cNvPr>
            <p:cNvSpPr txBox="1"/>
            <p:nvPr/>
          </p:nvSpPr>
          <p:spPr>
            <a:xfrm rot="5041290">
              <a:off x="11819916" y="6751225"/>
              <a:ext cx="10070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C0C0C0"/>
                  </a:highlight>
                </a:rPr>
                <a:t>Winchester Ave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F4EAFF-7D1F-A81C-03C4-E143A5EF41FE}"/>
                </a:ext>
              </a:extLst>
            </p:cNvPr>
            <p:cNvSpPr txBox="1"/>
            <p:nvPr/>
          </p:nvSpPr>
          <p:spPr>
            <a:xfrm rot="5249640">
              <a:off x="12495167" y="6860205"/>
              <a:ext cx="11015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C0C0C0"/>
                  </a:highlight>
                </a:rPr>
                <a:t>N Sheffield Street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439425-1CF0-D029-8D6B-5E52454853B7}"/>
                </a:ext>
              </a:extLst>
            </p:cNvPr>
            <p:cNvSpPr txBox="1"/>
            <p:nvPr/>
          </p:nvSpPr>
          <p:spPr>
            <a:xfrm rot="178905">
              <a:off x="12681657" y="4527431"/>
              <a:ext cx="10198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highlight>
                    <a:srgbClr val="C0C0C0"/>
                  </a:highlight>
                </a:rPr>
                <a:t>Bryden Terrace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6FA2C4-52B1-BDEE-090B-C43DBD96792D}"/>
                </a:ext>
              </a:extLst>
            </p:cNvPr>
            <p:cNvSpPr txBox="1"/>
            <p:nvPr/>
          </p:nvSpPr>
          <p:spPr>
            <a:xfrm rot="178905">
              <a:off x="11110719" y="4421166"/>
              <a:ext cx="10086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highlight>
                    <a:srgbClr val="C0C0C0"/>
                  </a:highlight>
                </a:rPr>
                <a:t>Newbury Street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81BA68-3F08-CC14-D2F5-46BC18BBFCF6}"/>
                </a:ext>
              </a:extLst>
            </p:cNvPr>
            <p:cNvSpPr txBox="1"/>
            <p:nvPr/>
          </p:nvSpPr>
          <p:spPr>
            <a:xfrm>
              <a:off x="6977198" y="3380874"/>
              <a:ext cx="154222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CT DEEP CONSENT ORDER BOUNDARY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0F96B2-BBB7-FB31-276D-3E67AA775D20}"/>
                </a:ext>
              </a:extLst>
            </p:cNvPr>
            <p:cNvSpPr txBox="1"/>
            <p:nvPr/>
          </p:nvSpPr>
          <p:spPr>
            <a:xfrm rot="161934">
              <a:off x="11263502" y="5741572"/>
              <a:ext cx="8675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highlight>
                    <a:srgbClr val="C0C0C0"/>
                  </a:highlight>
                </a:rPr>
                <a:t>Morse Street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65FB61A-A558-402C-A6B7-6495E675A769}"/>
                </a:ext>
              </a:extLst>
            </p:cNvPr>
            <p:cNvSpPr txBox="1"/>
            <p:nvPr/>
          </p:nvSpPr>
          <p:spPr>
            <a:xfrm rot="5400000">
              <a:off x="13511505" y="4557967"/>
              <a:ext cx="11384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highlight>
                    <a:srgbClr val="C0C0C0"/>
                  </a:highlight>
                </a:rPr>
                <a:t>Wadsworth Street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D5D5D9B-F76E-88FA-7138-BBBDEE403584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F1776BE-DB81-2610-F74C-3CFD3CEA1F55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08CD27A-9779-59A7-072F-C9D9ED595228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AC2FD5C-B1EB-1AA9-61F0-C902A4EA68A1}"/>
              </a:ext>
            </a:extLst>
          </p:cNvPr>
          <p:cNvSpPr txBox="1"/>
          <p:nvPr/>
        </p:nvSpPr>
        <p:spPr>
          <a:xfrm rot="161934">
            <a:off x="4598917" y="6231497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ighlight>
                  <a:srgbClr val="C0C0C0"/>
                </a:highlight>
              </a:rPr>
              <a:t>Morse Street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5584241-1DAE-5C38-3CC0-04F6280202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62477" y="166330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84616" y="627232"/>
            <a:ext cx="15918769" cy="8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4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MIDDLE SCHOOL DEMOLITION PROJECT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36057" y="2542862"/>
            <a:ext cx="7486175" cy="66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6"/>
              </a:lnSpc>
            </a:pPr>
            <a:r>
              <a:rPr lang="en-US" sz="4383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 HAYDOCK, LEP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36057" y="3428769"/>
            <a:ext cx="6880412" cy="110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4"/>
              </a:lnSpc>
            </a:pPr>
            <a:r>
              <a:rPr lang="en-US" sz="35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  <a:p>
            <a:pPr>
              <a:lnSpc>
                <a:spcPts val="4404"/>
              </a:lnSpc>
            </a:pPr>
            <a:r>
              <a:rPr lang="en-US" sz="3552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BL Companies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633202" y="7299329"/>
            <a:ext cx="3232969" cy="935271"/>
            <a:chOff x="0" y="0"/>
            <a:chExt cx="4310626" cy="124702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21048" cy="1247027"/>
            </a:xfrm>
            <a:custGeom>
              <a:avLst/>
              <a:gdLst/>
              <a:ahLst/>
              <a:cxnLst/>
              <a:rect l="l" t="t" r="r" b="b"/>
              <a:pathLst>
                <a:path w="1221048" h="1247027">
                  <a:moveTo>
                    <a:pt x="0" y="0"/>
                  </a:moveTo>
                  <a:lnTo>
                    <a:pt x="1221048" y="0"/>
                  </a:lnTo>
                  <a:lnTo>
                    <a:pt x="1221048" y="1247027"/>
                  </a:lnTo>
                  <a:lnTo>
                    <a:pt x="0" y="124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668618" y="0"/>
              <a:ext cx="2642007" cy="1247027"/>
            </a:xfrm>
            <a:custGeom>
              <a:avLst/>
              <a:gdLst/>
              <a:ahLst/>
              <a:cxnLst/>
              <a:rect l="l" t="t" r="r" b="b"/>
              <a:pathLst>
                <a:path w="2642007" h="1247027">
                  <a:moveTo>
                    <a:pt x="0" y="0"/>
                  </a:moveTo>
                  <a:lnTo>
                    <a:pt x="2642008" y="0"/>
                  </a:lnTo>
                  <a:lnTo>
                    <a:pt x="2642008" y="1247027"/>
                  </a:lnTo>
                  <a:lnTo>
                    <a:pt x="0" y="124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25">
            <a:extLst>
              <a:ext uri="{FF2B5EF4-FFF2-40B4-BE49-F238E27FC236}">
                <a16:creationId xmlns:a16="http://schemas.microsoft.com/office/drawing/2014/main" id="{0BFC202B-4281-78DA-EBE6-3E9AD4E71B8C}"/>
              </a:ext>
            </a:extLst>
          </p:cNvPr>
          <p:cNvSpPr txBox="1"/>
          <p:nvPr/>
        </p:nvSpPr>
        <p:spPr>
          <a:xfrm>
            <a:off x="6736057" y="5357281"/>
            <a:ext cx="7486175" cy="66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6"/>
              </a:lnSpc>
            </a:pPr>
            <a:r>
              <a:rPr lang="en-US" sz="4383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3CC57F8F-BE5A-01CF-C09B-D7907B3C01B1}"/>
              </a:ext>
            </a:extLst>
          </p:cNvPr>
          <p:cNvSpPr txBox="1"/>
          <p:nvPr/>
        </p:nvSpPr>
        <p:spPr>
          <a:xfrm>
            <a:off x="6736057" y="6198346"/>
            <a:ext cx="6880412" cy="110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4"/>
              </a:lnSpc>
            </a:pPr>
            <a:r>
              <a:rPr lang="en-US" sz="35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  <a:p>
            <a:pPr>
              <a:lnSpc>
                <a:spcPts val="4404"/>
              </a:lnSpc>
            </a:pPr>
            <a:r>
              <a:rPr lang="en-US" sz="3552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 Summits Construction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6CA9AC-1937-E6E3-9D19-14962DB80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43" y="5019431"/>
            <a:ext cx="5258391" cy="26449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3FB2E6-A3C7-5005-62FB-00535F0EFC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677"/>
          <a:stretch>
            <a:fillRect/>
          </a:stretch>
        </p:blipFill>
        <p:spPr>
          <a:xfrm>
            <a:off x="749943" y="2092291"/>
            <a:ext cx="5258391" cy="26361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4458CE-DDE2-89DF-5478-ADE2447884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996" b="10626"/>
          <a:stretch>
            <a:fillRect/>
          </a:stretch>
        </p:blipFill>
        <p:spPr>
          <a:xfrm>
            <a:off x="749943" y="7955380"/>
            <a:ext cx="11023875" cy="208988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B46F115-7F33-87C1-3599-3C1AB35E8657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60987DB-219A-39CB-ECBA-B2AA46FE8284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CE03F18-03E9-D388-D28B-FB8414DB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8D8BED-C96A-246B-6E77-B90D1569268E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46FAD8-4965-81AD-1A09-E612B05968BC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F3138A-0092-5961-33BB-27970F207138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DF4E3-EDB4-1C11-B532-F430B1A9D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BFD833-CF04-720C-492A-DE1DFB66B1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157F17B-254C-D575-94BD-F36C69941E41}"/>
              </a:ext>
            </a:extLst>
          </p:cNvPr>
          <p:cNvSpPr/>
          <p:nvPr/>
        </p:nvSpPr>
        <p:spPr>
          <a:xfrm>
            <a:off x="7362477" y="166330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74EF007-4478-578A-086F-3C017893AB82}"/>
              </a:ext>
            </a:extLst>
          </p:cNvPr>
          <p:cNvSpPr txBox="1"/>
          <p:nvPr/>
        </p:nvSpPr>
        <p:spPr>
          <a:xfrm>
            <a:off x="1184616" y="627232"/>
            <a:ext cx="15918769" cy="8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4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MIDDLE SCHOOL DEMOLITION PROJECT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B0B53C8-C08B-B3D3-65B3-C6346C3E6538}"/>
              </a:ext>
            </a:extLst>
          </p:cNvPr>
          <p:cNvSpPr txBox="1"/>
          <p:nvPr/>
        </p:nvSpPr>
        <p:spPr>
          <a:xfrm>
            <a:off x="7544037" y="2570295"/>
            <a:ext cx="7486175" cy="66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6"/>
              </a:lnSpc>
            </a:pPr>
            <a:r>
              <a:rPr lang="en-US" sz="4383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 HAYDOCK, LEP</a:t>
            </a:r>
            <a:endParaRPr lang="en-US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72D1BCBA-2C81-36F1-A6A4-ADA9D0CC5FD6}"/>
              </a:ext>
            </a:extLst>
          </p:cNvPr>
          <p:cNvSpPr txBox="1"/>
          <p:nvPr/>
        </p:nvSpPr>
        <p:spPr>
          <a:xfrm>
            <a:off x="7546881" y="3577576"/>
            <a:ext cx="6880412" cy="110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4"/>
              </a:lnSpc>
            </a:pPr>
            <a:r>
              <a:rPr lang="en-US" sz="35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  <a:endParaRPr lang="en-US"/>
          </a:p>
          <a:p>
            <a:pPr>
              <a:lnSpc>
                <a:spcPts val="4404"/>
              </a:lnSpc>
            </a:pPr>
            <a:r>
              <a:rPr lang="en-US" sz="3552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BL Companies</a:t>
            </a:r>
            <a:endParaRPr lang="en-US" sz="3552" i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6AAF165-8ABA-AF7A-14AD-8C717D1BA5D1}"/>
              </a:ext>
            </a:extLst>
          </p:cNvPr>
          <p:cNvSpPr/>
          <p:nvPr/>
        </p:nvSpPr>
        <p:spPr>
          <a:xfrm>
            <a:off x="15884665" y="7299329"/>
            <a:ext cx="1981505" cy="935271"/>
          </a:xfrm>
          <a:custGeom>
            <a:avLst/>
            <a:gdLst/>
            <a:ahLst/>
            <a:cxnLst/>
            <a:rect l="l" t="t" r="r" b="b"/>
            <a:pathLst>
              <a:path w="2642007" h="1247027">
                <a:moveTo>
                  <a:pt x="0" y="0"/>
                </a:moveTo>
                <a:lnTo>
                  <a:pt x="2642008" y="0"/>
                </a:lnTo>
                <a:lnTo>
                  <a:pt x="2642008" y="1247027"/>
                </a:lnTo>
                <a:lnTo>
                  <a:pt x="0" y="1247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F6A1004B-B85A-458D-6888-CA1906B0F90D}"/>
              </a:ext>
            </a:extLst>
          </p:cNvPr>
          <p:cNvSpPr txBox="1"/>
          <p:nvPr/>
        </p:nvSpPr>
        <p:spPr>
          <a:xfrm>
            <a:off x="2400898" y="6229832"/>
            <a:ext cx="10515600" cy="3320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7210" lvl="1" indent="-268605" algn="l">
              <a:lnSpc>
                <a:spcPct val="200000"/>
              </a:lnSpc>
              <a:buFont typeface="Arial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Finalizing Plans, Specifications &amp; Bid Documents</a:t>
            </a:r>
            <a:endParaRPr lang="en-US" b="1" dirty="0"/>
          </a:p>
          <a:p>
            <a:pPr marL="537210" lvl="1" indent="-268605" algn="l">
              <a:lnSpc>
                <a:spcPct val="200000"/>
              </a:lnSpc>
              <a:buFont typeface="Arial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Bidding and Contractor Selection</a:t>
            </a:r>
            <a:endParaRPr lang="en-US" sz="2800" b="1" dirty="0">
              <a:latin typeface="Montserrat"/>
              <a:ea typeface="Montserrat"/>
              <a:cs typeface="Montserrat"/>
            </a:endParaRPr>
          </a:p>
          <a:p>
            <a:pPr marL="537210" lvl="1" indent="-268605" algn="l">
              <a:lnSpc>
                <a:spcPct val="200000"/>
              </a:lnSpc>
              <a:buFont typeface="Arial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Complete Abatement, Demolition &amp; Restoration</a:t>
            </a:r>
            <a:endParaRPr lang="en-US" sz="2800" b="1" dirty="0">
              <a:latin typeface="Montserrat"/>
              <a:ea typeface="Montserrat"/>
              <a:cs typeface="Montserrat"/>
            </a:endParaRPr>
          </a:p>
          <a:p>
            <a:pPr marL="537210" lvl="1" indent="-268605">
              <a:lnSpc>
                <a:spcPct val="200000"/>
              </a:lnSpc>
              <a:buFont typeface="Arial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Field Oversight &amp; Dust Monitoring Program</a:t>
            </a:r>
            <a:endParaRPr lang="en-US" sz="2800" b="1" dirty="0">
              <a:latin typeface="Montserrat"/>
              <a:ea typeface="Montserrat"/>
              <a:cs typeface="Montserra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1D978-C1D6-CE5C-54FA-86ECAC2FDE91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AA996BC-F061-5299-1C0D-068A5FE6657C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220ECC-A4FF-A43E-F65C-1A027C892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pic>
        <p:nvPicPr>
          <p:cNvPr id="11" name="Picture 10" descr="An aerial view of a building&#10;&#10;AI-generated content may be incorrect.">
            <a:extLst>
              <a:ext uri="{FF2B5EF4-FFF2-40B4-BE49-F238E27FC236}">
                <a16:creationId xmlns:a16="http://schemas.microsoft.com/office/drawing/2014/main" id="{0A72919E-DBF9-300F-8F61-8C3A57FAD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88" y="2052638"/>
            <a:ext cx="5838825" cy="41719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15AF753-D610-46E1-B008-AF7AF1209FD0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68E344-D5C8-1410-FA72-13F4EBA7CEEC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DEED43-7798-E664-72F2-6090B58A2347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984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E4E22D8-22CD-D803-0063-F317852CF1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62477" y="166330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84616" y="627232"/>
            <a:ext cx="15918769" cy="8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4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MIDDLE SCHOOL DEMOLITION PROJECT</a:t>
            </a:r>
          </a:p>
        </p:txBody>
      </p:sp>
      <p:sp>
        <p:nvSpPr>
          <p:cNvPr id="14" name="Freeform 14"/>
          <p:cNvSpPr/>
          <p:nvPr/>
        </p:nvSpPr>
        <p:spPr>
          <a:xfrm>
            <a:off x="6992884" y="6029325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963540" y="5814175"/>
            <a:ext cx="6880412" cy="694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Current Activities</a:t>
            </a:r>
          </a:p>
        </p:txBody>
      </p:sp>
      <p:sp>
        <p:nvSpPr>
          <p:cNvPr id="16" name="Freeform 16"/>
          <p:cNvSpPr/>
          <p:nvPr/>
        </p:nvSpPr>
        <p:spPr>
          <a:xfrm>
            <a:off x="6992884" y="7043928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992884" y="8058532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7" y="0"/>
                </a:lnTo>
                <a:lnTo>
                  <a:pt x="638327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963540" y="7843381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63540" y="6828778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Logistics Plan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15437" y="2232490"/>
            <a:ext cx="7486175" cy="66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36"/>
              </a:lnSpc>
            </a:pPr>
            <a:r>
              <a:rPr lang="en-US" sz="4383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7361143" y="3181257"/>
            <a:ext cx="6880412" cy="1106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4"/>
              </a:lnSpc>
            </a:pPr>
            <a:r>
              <a:rPr lang="en-US" sz="35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  <a:endParaRPr lang="en-US"/>
          </a:p>
          <a:p>
            <a:pPr>
              <a:lnSpc>
                <a:spcPts val="4404"/>
              </a:lnSpc>
            </a:pPr>
            <a:r>
              <a:rPr lang="en-US" sz="3552" i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 Summits Construction</a:t>
            </a:r>
            <a:endParaRPr lang="en-US" sz="3552" i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425219" y="6485231"/>
            <a:ext cx="1530064" cy="1584035"/>
          </a:xfrm>
          <a:custGeom>
            <a:avLst/>
            <a:gdLst/>
            <a:ahLst/>
            <a:cxnLst/>
            <a:rect l="l" t="t" r="r" b="b"/>
            <a:pathLst>
              <a:path w="1221048" h="1247027">
                <a:moveTo>
                  <a:pt x="0" y="0"/>
                </a:moveTo>
                <a:lnTo>
                  <a:pt x="1221048" y="0"/>
                </a:lnTo>
                <a:lnTo>
                  <a:pt x="1221048" y="1247027"/>
                </a:lnTo>
                <a:lnTo>
                  <a:pt x="0" y="1247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5AA7A7-D38A-460F-37A0-C3607B8E92BD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2ECAB727-67B9-8E19-1A81-EC8010087158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2368518-7AEF-81C1-D498-0C0D3DAE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pic>
        <p:nvPicPr>
          <p:cNvPr id="12" name="Picture 11" descr="A grass field next to a building&#10;&#10;AI-generated content may be incorrect.">
            <a:extLst>
              <a:ext uri="{FF2B5EF4-FFF2-40B4-BE49-F238E27FC236}">
                <a16:creationId xmlns:a16="http://schemas.microsoft.com/office/drawing/2014/main" id="{2FA85F00-03E0-17A2-50E0-6DF8FC2D32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68" y="5591297"/>
            <a:ext cx="44958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A building with graffiti on the side&#10;&#10;AI-generated content may be incorrect.">
            <a:extLst>
              <a:ext uri="{FF2B5EF4-FFF2-40B4-BE49-F238E27FC236}">
                <a16:creationId xmlns:a16="http://schemas.microsoft.com/office/drawing/2014/main" id="{D20C7DC6-570C-C6DD-5477-D3A5F4CB9F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68" y="1804147"/>
            <a:ext cx="4486275" cy="3364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CD60CC1-AC1B-E6C8-5384-F16591898563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324713-0DC5-4F77-3EF6-C7565D33597D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692E1D-3FC8-F117-C6D9-4125DAB291D8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245C684-F600-4FAC-F9DC-472CECEAF0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18" name="AutoShape 15">
            <a:extLst>
              <a:ext uri="{FF2B5EF4-FFF2-40B4-BE49-F238E27FC236}">
                <a16:creationId xmlns:a16="http://schemas.microsoft.com/office/drawing/2014/main" id="{F33A5001-A8A8-1D36-466D-4AEACE734534}"/>
              </a:ext>
            </a:extLst>
          </p:cNvPr>
          <p:cNvSpPr/>
          <p:nvPr/>
        </p:nvSpPr>
        <p:spPr>
          <a:xfrm flipV="1">
            <a:off x="13356413" y="370588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81BE41D-17F8-EC90-D8F0-F5C9A5118412}"/>
              </a:ext>
            </a:extLst>
          </p:cNvPr>
          <p:cNvSpPr txBox="1"/>
          <p:nvPr/>
        </p:nvSpPr>
        <p:spPr>
          <a:xfrm>
            <a:off x="352425" y="279879"/>
            <a:ext cx="12610064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4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MIDDLE SCHOOL DEMOLITION PROJECT</a:t>
            </a:r>
          </a:p>
          <a:p>
            <a:pPr algn="r">
              <a:lnSpc>
                <a:spcPts val="4673"/>
              </a:lnSpc>
            </a:pPr>
            <a:r>
              <a:rPr lang="en-US" sz="40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Current Activities &amp; Logistics Plan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EFAE5C-FCF0-3A8D-2E96-450FE47F5C12}"/>
              </a:ext>
            </a:extLst>
          </p:cNvPr>
          <p:cNvSpPr txBox="1"/>
          <p:nvPr/>
        </p:nvSpPr>
        <p:spPr>
          <a:xfrm>
            <a:off x="13558564" y="328819"/>
            <a:ext cx="4287414" cy="38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A95EC-593C-E75B-2E19-C8E5C79C1F2C}"/>
              </a:ext>
            </a:extLst>
          </p:cNvPr>
          <p:cNvSpPr txBox="1"/>
          <p:nvPr/>
        </p:nvSpPr>
        <p:spPr>
          <a:xfrm>
            <a:off x="13625389" y="834741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 Summits Construction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67A3AD-3269-6A69-DB28-BD9260E56CC4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5BEB71B2-F333-53E3-9832-E8A851733DA0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462A049-DCE6-BB2B-38BF-6ACD2295B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30" name="Freeform 28">
            <a:extLst>
              <a:ext uri="{FF2B5EF4-FFF2-40B4-BE49-F238E27FC236}">
                <a16:creationId xmlns:a16="http://schemas.microsoft.com/office/drawing/2014/main" id="{6EC0A698-BC29-F784-7CAF-10A161201F28}"/>
              </a:ext>
            </a:extLst>
          </p:cNvPr>
          <p:cNvSpPr/>
          <p:nvPr/>
        </p:nvSpPr>
        <p:spPr>
          <a:xfrm>
            <a:off x="15425219" y="6485231"/>
            <a:ext cx="1530064" cy="1584035"/>
          </a:xfrm>
          <a:custGeom>
            <a:avLst/>
            <a:gdLst/>
            <a:ahLst/>
            <a:cxnLst/>
            <a:rect l="l" t="t" r="r" b="b"/>
            <a:pathLst>
              <a:path w="1221048" h="1247027">
                <a:moveTo>
                  <a:pt x="0" y="0"/>
                </a:moveTo>
                <a:lnTo>
                  <a:pt x="1221048" y="0"/>
                </a:lnTo>
                <a:lnTo>
                  <a:pt x="1221048" y="1247027"/>
                </a:lnTo>
                <a:lnTo>
                  <a:pt x="0" y="1247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29F69D-F2AF-0A85-BB64-EF26269B8B80}"/>
              </a:ext>
            </a:extLst>
          </p:cNvPr>
          <p:cNvGrpSpPr/>
          <p:nvPr/>
        </p:nvGrpSpPr>
        <p:grpSpPr>
          <a:xfrm>
            <a:off x="1846225" y="1581931"/>
            <a:ext cx="11313226" cy="8273018"/>
            <a:chOff x="996961" y="1630588"/>
            <a:chExt cx="11313226" cy="82730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A5CE58E-3EE9-C326-209A-A5EDDA8A24F3}"/>
                </a:ext>
              </a:extLst>
            </p:cNvPr>
            <p:cNvGrpSpPr/>
            <p:nvPr/>
          </p:nvGrpSpPr>
          <p:grpSpPr>
            <a:xfrm>
              <a:off x="996961" y="1630588"/>
              <a:ext cx="11313226" cy="8273018"/>
              <a:chOff x="996961" y="1630588"/>
              <a:chExt cx="11313226" cy="827301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802D1AB-1AB5-062C-15C3-815A2A714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961" y="1630588"/>
                <a:ext cx="11313226" cy="8273018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6C4AAB-9645-584F-C660-E42165004DE0}"/>
                  </a:ext>
                </a:extLst>
              </p:cNvPr>
              <p:cNvSpPr txBox="1"/>
              <p:nvPr/>
            </p:nvSpPr>
            <p:spPr>
              <a:xfrm>
                <a:off x="7648016" y="1727799"/>
                <a:ext cx="175502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PROPOSED LAYDOWN AREA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C82509-7A83-B29A-4667-30AE0FAB3E76}"/>
                  </a:ext>
                </a:extLst>
              </p:cNvPr>
              <p:cNvSpPr txBox="1"/>
              <p:nvPr/>
            </p:nvSpPr>
            <p:spPr>
              <a:xfrm>
                <a:off x="9677400" y="2822280"/>
                <a:ext cx="14478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SECURITY FENCE PERIMETER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4B5D515-525F-09B4-4B72-515EB0934F00}"/>
                  </a:ext>
                </a:extLst>
              </p:cNvPr>
              <p:cNvSpPr txBox="1"/>
              <p:nvPr/>
            </p:nvSpPr>
            <p:spPr>
              <a:xfrm>
                <a:off x="7751708" y="3269764"/>
                <a:ext cx="108553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ENTRY GATE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BD78FBC-88F8-1071-2629-5381DAC3675A}"/>
                  </a:ext>
                </a:extLst>
              </p:cNvPr>
              <p:cNvSpPr txBox="1"/>
              <p:nvPr/>
            </p:nvSpPr>
            <p:spPr>
              <a:xfrm>
                <a:off x="7269002" y="3597444"/>
                <a:ext cx="126921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TRACKING PAD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34026F7-0FA3-EF6F-1949-D8355884BDAE}"/>
                  </a:ext>
                </a:extLst>
              </p:cNvPr>
              <p:cNvSpPr txBox="1"/>
              <p:nvPr/>
            </p:nvSpPr>
            <p:spPr>
              <a:xfrm>
                <a:off x="3886200" y="2221546"/>
                <a:ext cx="1874998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LAYDOWN AREA, EQUIPMENT &amp; CONTRACTOR PARKING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8C36714-5C89-F9C7-45D1-A42F3C81965C}"/>
                  </a:ext>
                </a:extLst>
              </p:cNvPr>
              <p:cNvSpPr txBox="1"/>
              <p:nvPr/>
            </p:nvSpPr>
            <p:spPr>
              <a:xfrm>
                <a:off x="4160998" y="4620280"/>
                <a:ext cx="1600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EXISTING BUILDING ABATE &amp; DEMO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DE3926D-8A36-340C-0432-94C56CAE51FB}"/>
                  </a:ext>
                </a:extLst>
              </p:cNvPr>
              <p:cNvSpPr txBox="1"/>
              <p:nvPr/>
            </p:nvSpPr>
            <p:spPr>
              <a:xfrm>
                <a:off x="2209800" y="5905500"/>
                <a:ext cx="160020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SUPPLEMENTAL PARKING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16F876-C7ED-9274-DA59-6520F5C373DB}"/>
                  </a:ext>
                </a:extLst>
              </p:cNvPr>
              <p:cNvSpPr txBox="1"/>
              <p:nvPr/>
            </p:nvSpPr>
            <p:spPr>
              <a:xfrm>
                <a:off x="1077262" y="5886564"/>
                <a:ext cx="105488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RELOCATED FENCE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89722E6-D51F-A143-42E5-806C19EAC8B8}"/>
                  </a:ext>
                </a:extLst>
              </p:cNvPr>
              <p:cNvSpPr txBox="1"/>
              <p:nvPr/>
            </p:nvSpPr>
            <p:spPr>
              <a:xfrm>
                <a:off x="4591965" y="7277248"/>
                <a:ext cx="131236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TRACKING PAD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E4CEE96-3DFF-46F8-58BB-87CA05667B13}"/>
                  </a:ext>
                </a:extLst>
              </p:cNvPr>
              <p:cNvSpPr txBox="1"/>
              <p:nvPr/>
            </p:nvSpPr>
            <p:spPr>
              <a:xfrm>
                <a:off x="7206800" y="6591300"/>
                <a:ext cx="217535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NEW 20’ CRUSHED GRAVEL ACCESS ROADWAY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DE2C8A4-B8C8-C4A5-D4EE-55F0C8EF6F18}"/>
                  </a:ext>
                </a:extLst>
              </p:cNvPr>
              <p:cNvSpPr txBox="1"/>
              <p:nvPr/>
            </p:nvSpPr>
            <p:spPr>
              <a:xfrm>
                <a:off x="6980556" y="7228628"/>
                <a:ext cx="14478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VISITOR PARKING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A5B5D08-4C41-FC65-6812-103AF7B0C4CB}"/>
                  </a:ext>
                </a:extLst>
              </p:cNvPr>
              <p:cNvSpPr txBox="1"/>
              <p:nvPr/>
            </p:nvSpPr>
            <p:spPr>
              <a:xfrm>
                <a:off x="3873915" y="7713131"/>
                <a:ext cx="163412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FOUNDATIONS PROJECT SIGNAGE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2776434-CE58-3AAF-95A9-87A84AAADE9C}"/>
                  </a:ext>
                </a:extLst>
              </p:cNvPr>
              <p:cNvSpPr txBox="1"/>
              <p:nvPr/>
            </p:nvSpPr>
            <p:spPr>
              <a:xfrm>
                <a:off x="2192837" y="7729634"/>
                <a:ext cx="163412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HMS DEMO PROJECT SIGNAGE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08694E0-AF68-BC89-2035-18226819E03D}"/>
                  </a:ext>
                </a:extLst>
              </p:cNvPr>
              <p:cNvSpPr txBox="1"/>
              <p:nvPr/>
            </p:nvSpPr>
            <p:spPr>
              <a:xfrm>
                <a:off x="3009900" y="9022536"/>
                <a:ext cx="163412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RELOCATED FENCE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A826BC1-E290-C093-7761-99E653CE2C14}"/>
                  </a:ext>
                </a:extLst>
              </p:cNvPr>
              <p:cNvSpPr txBox="1"/>
              <p:nvPr/>
            </p:nvSpPr>
            <p:spPr>
              <a:xfrm>
                <a:off x="1480646" y="9022536"/>
                <a:ext cx="1265231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PROPOSED 20’ WIDE MAIN ENTRY GATE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F0B3C97-13A4-919F-428C-EA246D48FE27}"/>
                  </a:ext>
                </a:extLst>
              </p:cNvPr>
              <p:cNvSpPr txBox="1"/>
              <p:nvPr/>
            </p:nvSpPr>
            <p:spPr>
              <a:xfrm>
                <a:off x="6110156" y="9049315"/>
                <a:ext cx="1265231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PROPOSED 20’ WIDE MAIN ENTRY GATE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BCD833-04BC-B93D-CA34-D4191ADB0C32}"/>
                </a:ext>
              </a:extLst>
            </p:cNvPr>
            <p:cNvSpPr txBox="1"/>
            <p:nvPr/>
          </p:nvSpPr>
          <p:spPr>
            <a:xfrm>
              <a:off x="8074796" y="4430315"/>
              <a:ext cx="186422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EXISTING BUILDING ABATE &amp; DEMO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67B4F46-67AE-7671-0CC5-A1550CD7819C}"/>
              </a:ext>
            </a:extLst>
          </p:cNvPr>
          <p:cNvSpPr txBox="1"/>
          <p:nvPr/>
        </p:nvSpPr>
        <p:spPr>
          <a:xfrm>
            <a:off x="2002553" y="3652550"/>
            <a:ext cx="23437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EXISTING PERIMETER FENCE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0EFBEA-9AFD-9266-494B-D59739D7E5FB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996186-073A-6A7B-9B94-D2A3F64EAFE8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18F4EA-F61A-BE8D-D04C-8314097E2AA0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EB57E7-93F9-85C0-1588-A339F38793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2" name="AutoShape 15">
            <a:extLst>
              <a:ext uri="{FF2B5EF4-FFF2-40B4-BE49-F238E27FC236}">
                <a16:creationId xmlns:a16="http://schemas.microsoft.com/office/drawing/2014/main" id="{7E4D2948-F862-8DAA-44D6-D65B7A179A94}"/>
              </a:ext>
            </a:extLst>
          </p:cNvPr>
          <p:cNvSpPr/>
          <p:nvPr/>
        </p:nvSpPr>
        <p:spPr>
          <a:xfrm flipV="1">
            <a:off x="11670488" y="627763"/>
            <a:ext cx="0" cy="1559256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9E17611D-DD76-D800-73C3-88203A1797A1}"/>
              </a:ext>
            </a:extLst>
          </p:cNvPr>
          <p:cNvSpPr txBox="1"/>
          <p:nvPr/>
        </p:nvSpPr>
        <p:spPr>
          <a:xfrm>
            <a:off x="457200" y="803754"/>
            <a:ext cx="10866989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73"/>
              </a:lnSpc>
            </a:pPr>
            <a:r>
              <a:rPr lang="en-US" sz="4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MIDDLE SCHOOL DEMOLITION PROJECT</a:t>
            </a:r>
          </a:p>
          <a:p>
            <a:pPr algn="r">
              <a:lnSpc>
                <a:spcPts val="4673"/>
              </a:lnSpc>
            </a:pPr>
            <a:r>
              <a:rPr lang="en-US" sz="40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Schedule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A3633C0E-8E6F-ED9B-BB7A-EA2A29A73CD1}"/>
              </a:ext>
            </a:extLst>
          </p:cNvPr>
          <p:cNvSpPr txBox="1"/>
          <p:nvPr/>
        </p:nvSpPr>
        <p:spPr>
          <a:xfrm>
            <a:off x="11977414" y="824119"/>
            <a:ext cx="4287414" cy="38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r>
              <a:rPr lang="en-US" sz="251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8B311EC7-340A-65A9-5AB1-DE113623CCA0}"/>
              </a:ext>
            </a:extLst>
          </p:cNvPr>
          <p:cNvSpPr txBox="1"/>
          <p:nvPr/>
        </p:nvSpPr>
        <p:spPr>
          <a:xfrm>
            <a:off x="12044239" y="1330041"/>
            <a:ext cx="3940487" cy="63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  <a:p>
            <a:pPr algn="l">
              <a:lnSpc>
                <a:spcPts val="2522"/>
              </a:lnSpc>
            </a:pPr>
            <a:r>
              <a:rPr lang="en-US" sz="203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 Summits Construction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0ACB7748-E22E-627C-58DB-CEE78C2B781C}"/>
              </a:ext>
            </a:extLst>
          </p:cNvPr>
          <p:cNvSpPr txBox="1"/>
          <p:nvPr/>
        </p:nvSpPr>
        <p:spPr>
          <a:xfrm>
            <a:off x="1112230" y="2468904"/>
            <a:ext cx="9026381" cy="7036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5805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Finalizing Plans, Specifications &amp; Bid Documents</a:t>
            </a:r>
          </a:p>
          <a:p>
            <a:pPr marL="118300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March 2026</a:t>
            </a:r>
          </a:p>
          <a:p>
            <a:pPr marL="725805" lvl="2">
              <a:lnSpc>
                <a:spcPct val="150000"/>
              </a:lnSpc>
            </a:pPr>
            <a:endParaRPr lang="en-US" sz="2800" b="1" dirty="0"/>
          </a:p>
          <a:p>
            <a:pPr marL="725805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Bidding and Contractor Selection</a:t>
            </a:r>
          </a:p>
          <a:p>
            <a:pPr marL="118300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6 Weeks after Final Drawings</a:t>
            </a:r>
          </a:p>
          <a:p>
            <a:pPr marL="725805" lvl="2">
              <a:lnSpc>
                <a:spcPct val="150000"/>
              </a:lnSpc>
            </a:pPr>
            <a:endParaRPr lang="en-US" sz="2800" b="1" dirty="0">
              <a:latin typeface="Montserrat"/>
              <a:ea typeface="Montserrat"/>
              <a:cs typeface="Montserrat"/>
            </a:endParaRPr>
          </a:p>
          <a:p>
            <a:pPr marL="725805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Complete Abatement, Demolition &amp; Restoration</a:t>
            </a:r>
          </a:p>
          <a:p>
            <a:pPr marL="1183005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Montserrat"/>
                <a:ea typeface="Montserrat"/>
                <a:cs typeface="Montserrat"/>
                <a:sym typeface="Montserrat"/>
              </a:rPr>
              <a:t>6 Months from Contract Award by Town</a:t>
            </a:r>
            <a:endParaRPr lang="en-US" sz="2800" b="1" dirty="0">
              <a:latin typeface="Montserrat"/>
              <a:ea typeface="Montserrat"/>
              <a:cs typeface="Montserrat"/>
            </a:endParaRPr>
          </a:p>
          <a:p>
            <a:pPr marL="268605" lvl="1" algn="l"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0" name="Freeform 28">
            <a:extLst>
              <a:ext uri="{FF2B5EF4-FFF2-40B4-BE49-F238E27FC236}">
                <a16:creationId xmlns:a16="http://schemas.microsoft.com/office/drawing/2014/main" id="{027FB007-6534-61D8-134A-5BC35B487C4A}"/>
              </a:ext>
            </a:extLst>
          </p:cNvPr>
          <p:cNvSpPr/>
          <p:nvPr/>
        </p:nvSpPr>
        <p:spPr>
          <a:xfrm>
            <a:off x="15425219" y="6485231"/>
            <a:ext cx="1530064" cy="1584035"/>
          </a:xfrm>
          <a:custGeom>
            <a:avLst/>
            <a:gdLst/>
            <a:ahLst/>
            <a:cxnLst/>
            <a:rect l="l" t="t" r="r" b="b"/>
            <a:pathLst>
              <a:path w="1221048" h="1247027">
                <a:moveTo>
                  <a:pt x="0" y="0"/>
                </a:moveTo>
                <a:lnTo>
                  <a:pt x="1221048" y="0"/>
                </a:lnTo>
                <a:lnTo>
                  <a:pt x="1221048" y="1247027"/>
                </a:lnTo>
                <a:lnTo>
                  <a:pt x="0" y="12470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FF60E9-C564-04A6-0C35-44AA1D712650}"/>
              </a:ext>
            </a:extLst>
          </p:cNvPr>
          <p:cNvGrpSpPr/>
          <p:nvPr/>
        </p:nvGrpSpPr>
        <p:grpSpPr>
          <a:xfrm>
            <a:off x="14408933" y="8317700"/>
            <a:ext cx="3338368" cy="1584035"/>
            <a:chOff x="14408933" y="8317700"/>
            <a:chExt cx="3338368" cy="1584035"/>
          </a:xfrm>
        </p:grpSpPr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B4D0D4EF-5377-A274-425C-B4CE4B06546D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09652B9-D5E6-A62C-E755-5D0AF1A4C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79E0F1-CE5D-2B6A-CC6E-05BEB559E2D2}"/>
              </a:ext>
            </a:extLst>
          </p:cNvPr>
          <p:cNvSpPr txBox="1"/>
          <p:nvPr/>
        </p:nvSpPr>
        <p:spPr>
          <a:xfrm>
            <a:off x="10573601" y="2581616"/>
            <a:ext cx="6881761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Montserrat"/>
                <a:ea typeface="Calibri"/>
                <a:cs typeface="Calibri"/>
              </a:rPr>
              <a:t>WHAT WILL THE SITE BE LIKE WHEN COMPLETE?</a:t>
            </a:r>
            <a:endParaRPr lang="en-US" dirty="0">
              <a:latin typeface="Montserrat"/>
            </a:endParaRPr>
          </a:p>
          <a:p>
            <a:endParaRPr lang="en-US" sz="2800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Montserrat"/>
                <a:ea typeface="Calibri"/>
                <a:cs typeface="Calibri"/>
              </a:rPr>
              <a:t>Restored to Grade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Montserrat"/>
                <a:ea typeface="Calibri"/>
                <a:cs typeface="Calibri"/>
              </a:rPr>
              <a:t>Seeded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Montserrat"/>
                <a:ea typeface="Calibri"/>
                <a:cs typeface="Calibri"/>
              </a:rPr>
              <a:t>Pavement Left in Place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Montserrat"/>
                <a:ea typeface="Calibri"/>
                <a:cs typeface="Calibri"/>
              </a:rPr>
              <a:t>Clean and Safe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02CD8F-6963-59FA-E51F-02AABB34CE63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269834-EB8A-3672-82DD-34E7332116C4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D41A57-BE67-D493-61E3-1E5A7AB9BCCB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BE4F878-48D9-CBEB-1B18-D39C4ABB1C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62477" y="166330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045757" y="3703020"/>
            <a:ext cx="18805738" cy="12582940"/>
            <a:chOff x="0" y="0"/>
            <a:chExt cx="25074318" cy="16777254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24633001" cy="16777254"/>
              <a:chOff x="0" y="0"/>
              <a:chExt cx="5475623" cy="372938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441317" y="0"/>
              <a:ext cx="24633001" cy="16777254"/>
              <a:chOff x="0" y="0"/>
              <a:chExt cx="5475623" cy="372938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7527" r="-7555" b="-143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184616" y="627232"/>
            <a:ext cx="15918769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Q&amp;A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29884" y="2053716"/>
            <a:ext cx="13840808" cy="544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7210" lvl="1" indent="-268605">
              <a:lnSpc>
                <a:spcPts val="6225"/>
              </a:lnSpc>
              <a:buFont typeface="Arial"/>
              <a:buChar char="•"/>
            </a:pPr>
            <a:r>
              <a:rPr lang="en-US" sz="245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Survey Questions will be answered first. </a:t>
            </a:r>
            <a:endParaRPr lang="en-US" sz="245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537210" lvl="1" indent="-268605">
              <a:lnSpc>
                <a:spcPts val="6225"/>
              </a:lnSpc>
              <a:buFont typeface="Arial"/>
              <a:buChar char="•"/>
            </a:pPr>
            <a:r>
              <a:rPr lang="en-US" sz="2450" b="1">
                <a:solidFill>
                  <a:srgbClr val="000000"/>
                </a:solidFill>
                <a:latin typeface="Montserrat"/>
                <a:ea typeface="Montserrat"/>
                <a:cs typeface="Montserrat"/>
              </a:rPr>
              <a:t>Questions submitted this evening will be answered next. </a:t>
            </a:r>
          </a:p>
          <a:p>
            <a:pPr marL="537210" lvl="1" indent="-268605">
              <a:lnSpc>
                <a:spcPts val="6225"/>
              </a:lnSpc>
              <a:buFont typeface="Arial"/>
              <a:buChar char="•"/>
            </a:pPr>
            <a:r>
              <a:rPr lang="en-US" sz="245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Questions from the floor will be limited to 3 minutes to encourage participation.</a:t>
            </a:r>
            <a:endParaRPr lang="en-US" sz="245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537210" lvl="1" indent="-268605" algn="l">
              <a:lnSpc>
                <a:spcPts val="6225"/>
              </a:lnSpc>
              <a:buFont typeface="Arial"/>
              <a:buChar char="•"/>
            </a:pPr>
            <a:r>
              <a:rPr lang="en-US" sz="245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Unanswered questions will be addressed at next community meeting.</a:t>
            </a:r>
            <a:endParaRPr lang="en-US" sz="245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537210" lvl="1" indent="-268605">
              <a:lnSpc>
                <a:spcPts val="6225"/>
              </a:lnSpc>
              <a:buFont typeface="Arial"/>
              <a:buChar char="•"/>
            </a:pPr>
            <a:r>
              <a:rPr lang="en-US" sz="245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Additional questions may be emailed to </a:t>
            </a:r>
            <a:r>
              <a:rPr lang="en-US" sz="2450" b="1">
                <a:solidFill>
                  <a:schemeClr val="accent6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hnnassoc@gmail.com</a:t>
            </a:r>
          </a:p>
          <a:p>
            <a:pPr marL="537210" lvl="1" indent="-268605">
              <a:lnSpc>
                <a:spcPts val="6225"/>
              </a:lnSpc>
              <a:buFont typeface="Arial"/>
              <a:buChar char="•"/>
            </a:pPr>
            <a:r>
              <a:rPr lang="en-US" sz="2450" b="1">
                <a:solidFill>
                  <a:srgbClr val="000000"/>
                </a:solidFill>
                <a:latin typeface="Montserrat"/>
                <a:sym typeface="Montserrat"/>
              </a:rPr>
              <a:t>To receive a home assessment please see Leah Berlin at back table or </a:t>
            </a:r>
            <a:r>
              <a:rPr lang="en-US" sz="2450" b="1">
                <a:solidFill>
                  <a:srgbClr val="000000"/>
                </a:solidFill>
                <a:latin typeface="Montserrat"/>
                <a:sym typeface="Montserrat"/>
                <a:hlinkClick r:id="rId6"/>
              </a:rPr>
              <a:t>lberlin@haleyaldrich.com</a:t>
            </a:r>
            <a:r>
              <a:rPr lang="en-US" sz="2450" b="1">
                <a:solidFill>
                  <a:srgbClr val="000000"/>
                </a:solidFill>
                <a:latin typeface="Montserrat"/>
                <a:sym typeface="Montserrat"/>
              </a:rPr>
              <a:t>. </a:t>
            </a:r>
            <a:endParaRPr lang="en-US" sz="2450" b="1">
              <a:latin typeface="Montserrat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845319" y="8041188"/>
            <a:ext cx="1667173" cy="1617932"/>
          </a:xfrm>
          <a:custGeom>
            <a:avLst/>
            <a:gdLst/>
            <a:ahLst/>
            <a:cxnLst/>
            <a:rect l="l" t="t" r="r" b="b"/>
            <a:pathLst>
              <a:path w="2222897" h="2157242">
                <a:moveTo>
                  <a:pt x="0" y="0"/>
                </a:moveTo>
                <a:lnTo>
                  <a:pt x="2222897" y="0"/>
                </a:lnTo>
                <a:lnTo>
                  <a:pt x="2222897" y="2157242"/>
                </a:lnTo>
                <a:lnTo>
                  <a:pt x="0" y="2157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-11950373" y="-6816758"/>
            <a:ext cx="18805738" cy="12582940"/>
            <a:chOff x="0" y="0"/>
            <a:chExt cx="25074318" cy="16777254"/>
          </a:xfrm>
        </p:grpSpPr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24633001" cy="16777254"/>
              <a:chOff x="0" y="0"/>
              <a:chExt cx="5475623" cy="372938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441317" y="0"/>
              <a:ext cx="24633001" cy="16777254"/>
              <a:chOff x="0" y="0"/>
              <a:chExt cx="5475623" cy="3729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7527" r="-7555" b="-143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677EC86-D537-6C89-C93E-CD4428BC2A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21" y="7993563"/>
            <a:ext cx="1667173" cy="166717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9D239-6D28-7935-FEF7-9DA6B0F4E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60B65A9-F036-FA4A-7F71-50BB9B6127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18F561B-DBF2-F1CB-5FA9-5B9E8581170F}"/>
              </a:ext>
            </a:extLst>
          </p:cNvPr>
          <p:cNvSpPr/>
          <p:nvPr/>
        </p:nvSpPr>
        <p:spPr>
          <a:xfrm>
            <a:off x="7362477" y="166330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6AB5D23-ED00-11EB-9669-D697EF78892B}"/>
              </a:ext>
            </a:extLst>
          </p:cNvPr>
          <p:cNvGrpSpPr/>
          <p:nvPr/>
        </p:nvGrpSpPr>
        <p:grpSpPr>
          <a:xfrm>
            <a:off x="12045757" y="3703020"/>
            <a:ext cx="18805738" cy="12582940"/>
            <a:chOff x="0" y="0"/>
            <a:chExt cx="25074318" cy="1677725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CE46D43-2AAC-D39D-4155-AE16C55525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4633001" cy="16777254"/>
              <a:chOff x="0" y="0"/>
              <a:chExt cx="5475623" cy="3729384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FB16F29-E675-9C9C-A794-A3FB2158EDBD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66514C78-87AA-294C-46F2-3711CAA59FFB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C7E53A15-1C2C-B1E4-1A10-96E052DA6C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1317" y="0"/>
              <a:ext cx="24633001" cy="16777254"/>
              <a:chOff x="0" y="0"/>
              <a:chExt cx="5475623" cy="372938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2EF2E71-9F22-6679-2BD2-2E8DB8CAFB0E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9AB1C34-0F48-B1A0-89A3-ADB842CF9CEB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7527" r="-7555" b="-143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E7F2DF8-42A9-AF3E-D1C4-7E1C4BAACCA5}"/>
              </a:ext>
            </a:extLst>
          </p:cNvPr>
          <p:cNvSpPr txBox="1"/>
          <p:nvPr/>
        </p:nvSpPr>
        <p:spPr>
          <a:xfrm>
            <a:off x="1184616" y="627232"/>
            <a:ext cx="15918769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2026 Community Meeting Dates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D0B6461-131A-433C-AD3A-C469D004FE71}"/>
              </a:ext>
            </a:extLst>
          </p:cNvPr>
          <p:cNvSpPr/>
          <p:nvPr/>
        </p:nvSpPr>
        <p:spPr>
          <a:xfrm>
            <a:off x="9845319" y="8041188"/>
            <a:ext cx="1667173" cy="1617932"/>
          </a:xfrm>
          <a:custGeom>
            <a:avLst/>
            <a:gdLst/>
            <a:ahLst/>
            <a:cxnLst/>
            <a:rect l="l" t="t" r="r" b="b"/>
            <a:pathLst>
              <a:path w="2222897" h="2157242">
                <a:moveTo>
                  <a:pt x="0" y="0"/>
                </a:moveTo>
                <a:lnTo>
                  <a:pt x="2222897" y="0"/>
                </a:lnTo>
                <a:lnTo>
                  <a:pt x="2222897" y="2157242"/>
                </a:lnTo>
                <a:lnTo>
                  <a:pt x="0" y="2157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50D68F9-70E9-B1AF-83F3-71CDDAB135AA}"/>
              </a:ext>
            </a:extLst>
          </p:cNvPr>
          <p:cNvGrpSpPr/>
          <p:nvPr/>
        </p:nvGrpSpPr>
        <p:grpSpPr>
          <a:xfrm rot="-10800000">
            <a:off x="-11950373" y="-6816758"/>
            <a:ext cx="18805738" cy="12582940"/>
            <a:chOff x="0" y="0"/>
            <a:chExt cx="25074318" cy="16777254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7AFE8261-9ADD-4142-FABF-334ABBF9D3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24633001" cy="16777254"/>
              <a:chOff x="0" y="0"/>
              <a:chExt cx="5475623" cy="3729384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B9C1FDFB-A6F3-A79E-A2C4-9723AD51CE7D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E64F9CB9-C81F-EE9B-E30E-E5C6269EAEAF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E9BC3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EAAFB272-AB70-1FF8-CF0B-8CB6FC9256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1317" y="0"/>
              <a:ext cx="24633001" cy="16777254"/>
              <a:chOff x="0" y="0"/>
              <a:chExt cx="5475623" cy="3729384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295EADAF-DA7E-B559-5911-3D30366A7B5C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solidFill>
                <a:srgbClr val="31870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93E99F69-1EA3-E536-5E82-80D444F2F5F3}"/>
                  </a:ext>
                </a:extLst>
              </p:cNvPr>
              <p:cNvSpPr/>
              <p:nvPr/>
            </p:nvSpPr>
            <p:spPr>
              <a:xfrm>
                <a:off x="0" y="0"/>
                <a:ext cx="5475623" cy="3729384"/>
              </a:xfrm>
              <a:custGeom>
                <a:avLst/>
                <a:gdLst/>
                <a:ahLst/>
                <a:cxnLst/>
                <a:rect l="l" t="t" r="r" b="b"/>
                <a:pathLst>
                  <a:path w="5475623" h="3729384">
                    <a:moveTo>
                      <a:pt x="3322462" y="3729384"/>
                    </a:moveTo>
                    <a:lnTo>
                      <a:pt x="0" y="3729384"/>
                    </a:lnTo>
                    <a:lnTo>
                      <a:pt x="2153161" y="0"/>
                    </a:lnTo>
                    <a:lnTo>
                      <a:pt x="5475623" y="0"/>
                    </a:lnTo>
                    <a:lnTo>
                      <a:pt x="3322462" y="3729384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7527" r="-7555" b="-1433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CDA71-11AB-DF2B-0E5F-BA672DA707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21" y="7993563"/>
            <a:ext cx="1667173" cy="1667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54769D-633D-6C2C-0A56-BE5AFB852846}"/>
              </a:ext>
            </a:extLst>
          </p:cNvPr>
          <p:cNvSpPr txBox="1"/>
          <p:nvPr/>
        </p:nvSpPr>
        <p:spPr>
          <a:xfrm>
            <a:off x="2929884" y="2217892"/>
            <a:ext cx="117704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Thursday, April 23, 2026, </a:t>
            </a:r>
          </a:p>
          <a:p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Thursday, July 23, 2026</a:t>
            </a:r>
          </a:p>
          <a:p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Thursday, October 29, 2026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8E2ECF-3908-22F5-56C2-64954E3F7119}"/>
              </a:ext>
            </a:extLst>
          </p:cNvPr>
          <p:cNvSpPr txBox="1"/>
          <p:nvPr/>
        </p:nvSpPr>
        <p:spPr>
          <a:xfrm>
            <a:off x="2929884" y="6095043"/>
            <a:ext cx="12245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Meetings begin at 6:30 PM</a:t>
            </a:r>
          </a:p>
          <a:p>
            <a:pPr algn="ctr"/>
            <a:endParaRPr lang="en-US" sz="3200" i="1" dirty="0"/>
          </a:p>
          <a:p>
            <a:pPr algn="ctr"/>
            <a:r>
              <a:rPr lang="en-US" sz="3200" i="1" dirty="0"/>
              <a:t>Locations TBD</a:t>
            </a:r>
          </a:p>
        </p:txBody>
      </p:sp>
    </p:spTree>
    <p:extLst>
      <p:ext uri="{BB962C8B-B14F-4D97-AF65-F5344CB8AC3E}">
        <p14:creationId xmlns:p14="http://schemas.microsoft.com/office/powerpoint/2010/main" val="91949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A7830F8-191C-409B-F368-5E69B08038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95035" y="2458638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983288" y="3266877"/>
            <a:ext cx="7217472" cy="3124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 algn="l">
              <a:lnSpc>
                <a:spcPts val="5000"/>
              </a:lnSpc>
              <a:buAutoNum type="arabicPeriod"/>
            </a:pPr>
            <a:r>
              <a:rPr lang="en-US" sz="2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Overview of HNNA</a:t>
            </a:r>
            <a:endParaRPr lang="en-US" b="1"/>
          </a:p>
          <a:p>
            <a:pPr marL="539750" lvl="1" indent="-269875" algn="l">
              <a:lnSpc>
                <a:spcPts val="5000"/>
              </a:lnSpc>
              <a:buAutoNum type="arabicPeriod"/>
            </a:pPr>
            <a:r>
              <a:rPr lang="en-US" sz="2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Town of Hamden Responsibilities</a:t>
            </a:r>
            <a:endParaRPr lang="en-US" sz="250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539750" lvl="1" indent="-269875" algn="l">
              <a:lnSpc>
                <a:spcPts val="5000"/>
              </a:lnSpc>
              <a:buAutoNum type="arabicPeriod"/>
            </a:pPr>
            <a:r>
              <a:rPr lang="en-US" sz="2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Foundations Project Overview</a:t>
            </a:r>
            <a:endParaRPr lang="en-US" sz="250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539750" lvl="1" indent="-269875" algn="l">
              <a:lnSpc>
                <a:spcPts val="5000"/>
              </a:lnSpc>
              <a:buAutoNum type="arabicPeriod"/>
            </a:pPr>
            <a:r>
              <a:rPr lang="en-US" sz="2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Middle School Demolition Overview</a:t>
            </a:r>
            <a:endParaRPr lang="en-US" sz="250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marL="539750" lvl="1" indent="-269875">
              <a:lnSpc>
                <a:spcPts val="5000"/>
              </a:lnSpc>
              <a:buAutoNum type="arabicPeriod"/>
            </a:pPr>
            <a:r>
              <a:rPr lang="en-US" sz="2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Q&amp;A – Guidelines for Engagement</a:t>
            </a:r>
            <a:endParaRPr lang="en-US" sz="2500" b="1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30238" y="535559"/>
            <a:ext cx="15027523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HAMDEN NEWHALL NEIGHBORHOOD ASSOCIATION (HNNA)</a:t>
            </a:r>
            <a:endParaRPr lang="en-US" sz="5500" b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7F659F-294F-6357-E26B-B881E0FBECE0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11" name="Freeform 11"/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46DDB2-ADCD-F84D-53E0-205D4001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pic>
        <p:nvPicPr>
          <p:cNvPr id="10" name="Picture 9" descr="Issue 7: New Development on Sebec St, Fair Rent Commission, Newhall ...">
            <a:extLst>
              <a:ext uri="{FF2B5EF4-FFF2-40B4-BE49-F238E27FC236}">
                <a16:creationId xmlns:a16="http://schemas.microsoft.com/office/drawing/2014/main" id="{62BE7BFE-5963-8D30-CDAF-7DD5163C2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50" y="2301949"/>
            <a:ext cx="5667376" cy="744949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9DD738A-7D83-37FE-160C-EAC9B63C51F8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CEFBC6C-209F-1A2C-C1D3-9313D3DCAB3B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4D7187-78FD-12E7-37E4-703A407FB753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87426A-87F1-55F3-C099-01AAC5DB3F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62477" y="1950317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151984" y="3156976"/>
            <a:ext cx="2387824" cy="34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207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CAROL HAZEN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51984" y="3506593"/>
            <a:ext cx="6640039" cy="523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65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>
              <a:lnSpc>
                <a:spcPts val="2100"/>
              </a:lnSpc>
            </a:pPr>
            <a:r>
              <a:rPr lang="en-US" sz="165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Director, Grants &amp; Capital Projects/Project Manager</a:t>
            </a:r>
            <a:endParaRPr lang="en-US" sz="1650" b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92769" y="3153195"/>
            <a:ext cx="3491650" cy="34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207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STEPHEN WHITE, PE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34732" y="3637374"/>
            <a:ext cx="3806401" cy="523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Engineer/ Project Manager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66271" y="4326106"/>
            <a:ext cx="2180290" cy="34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209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67150" y="4716873"/>
            <a:ext cx="3605320" cy="50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SUMMITS CONSTRUCTION</a:t>
            </a:r>
          </a:p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Manager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4616" y="919576"/>
            <a:ext cx="15918769" cy="8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4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PANELISTS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834732" y="2338940"/>
            <a:ext cx="5843553" cy="41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6"/>
              </a:lnSpc>
            </a:pPr>
            <a:r>
              <a:rPr lang="en-US" sz="2490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MIDDLE SCHOOL DEMOLITION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151984" y="2338940"/>
            <a:ext cx="6640785" cy="413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6"/>
              </a:lnSpc>
            </a:pPr>
            <a:r>
              <a:rPr lang="en-US" sz="2490" b="1" u="sng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PROJECT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92769" y="4973098"/>
            <a:ext cx="2166568" cy="34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207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BARRY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833605" y="5384874"/>
            <a:ext cx="4183835" cy="52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 SUMMITS CONSTRUCTION</a:t>
            </a:r>
          </a:p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Manager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92769" y="6658077"/>
            <a:ext cx="3111889" cy="34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207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 HAYDOCK, LEP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92769" y="7109693"/>
            <a:ext cx="2194607" cy="52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BL COMPANIES</a:t>
            </a:r>
          </a:p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Manager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167149" y="5587593"/>
            <a:ext cx="3881225" cy="329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40"/>
              </a:lnSpc>
            </a:pPr>
            <a:r>
              <a:rPr lang="en-US" sz="2209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 HARRIMAN, LEP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166271" y="5922580"/>
            <a:ext cx="3237164" cy="50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HALEY &amp; ALDRICH</a:t>
            </a:r>
          </a:p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Manager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3596649" y="9198083"/>
            <a:ext cx="4445604" cy="785240"/>
            <a:chOff x="0" y="0"/>
            <a:chExt cx="5927472" cy="104698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025174" cy="1046986"/>
            </a:xfrm>
            <a:custGeom>
              <a:avLst/>
              <a:gdLst/>
              <a:ahLst/>
              <a:cxnLst/>
              <a:rect l="l" t="t" r="r" b="b"/>
              <a:pathLst>
                <a:path w="1025174" h="1046986">
                  <a:moveTo>
                    <a:pt x="0" y="0"/>
                  </a:moveTo>
                  <a:lnTo>
                    <a:pt x="1025174" y="0"/>
                  </a:lnTo>
                  <a:lnTo>
                    <a:pt x="1025174" y="1046986"/>
                  </a:lnTo>
                  <a:lnTo>
                    <a:pt x="0" y="1046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308707" y="139360"/>
              <a:ext cx="2707548" cy="768267"/>
            </a:xfrm>
            <a:custGeom>
              <a:avLst/>
              <a:gdLst/>
              <a:ahLst/>
              <a:cxnLst/>
              <a:rect l="l" t="t" r="r" b="b"/>
              <a:pathLst>
                <a:path w="2707548" h="768267">
                  <a:moveTo>
                    <a:pt x="0" y="0"/>
                  </a:moveTo>
                  <a:lnTo>
                    <a:pt x="2707548" y="0"/>
                  </a:lnTo>
                  <a:lnTo>
                    <a:pt x="2707548" y="768266"/>
                  </a:lnTo>
                  <a:lnTo>
                    <a:pt x="0" y="768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4299788" y="139360"/>
              <a:ext cx="1627684" cy="768267"/>
            </a:xfrm>
            <a:custGeom>
              <a:avLst/>
              <a:gdLst/>
              <a:ahLst/>
              <a:cxnLst/>
              <a:rect l="l" t="t" r="r" b="b"/>
              <a:pathLst>
                <a:path w="1627684" h="768267">
                  <a:moveTo>
                    <a:pt x="0" y="0"/>
                  </a:moveTo>
                  <a:lnTo>
                    <a:pt x="1627684" y="0"/>
                  </a:lnTo>
                  <a:lnTo>
                    <a:pt x="1627684" y="768266"/>
                  </a:lnTo>
                  <a:lnTo>
                    <a:pt x="0" y="768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385BC6-20BB-FB11-9FF0-308563565BD4}"/>
              </a:ext>
            </a:extLst>
          </p:cNvPr>
          <p:cNvGrpSpPr/>
          <p:nvPr/>
        </p:nvGrpSpPr>
        <p:grpSpPr>
          <a:xfrm>
            <a:off x="14578179" y="7371559"/>
            <a:ext cx="3338368" cy="1584035"/>
            <a:chOff x="14408933" y="8317700"/>
            <a:chExt cx="3338368" cy="1584035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0EA7A28-DECE-6679-0A05-2D5742C3C88F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D27FEB-13F0-0E1D-2BAF-78FE8BE9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sp>
        <p:nvSpPr>
          <p:cNvPr id="16" name="TextBox 43">
            <a:extLst>
              <a:ext uri="{FF2B5EF4-FFF2-40B4-BE49-F238E27FC236}">
                <a16:creationId xmlns:a16="http://schemas.microsoft.com/office/drawing/2014/main" id="{554F2868-1806-20ED-2B64-7B13FA6884BF}"/>
              </a:ext>
            </a:extLst>
          </p:cNvPr>
          <p:cNvSpPr txBox="1"/>
          <p:nvPr/>
        </p:nvSpPr>
        <p:spPr>
          <a:xfrm>
            <a:off x="2148098" y="6782980"/>
            <a:ext cx="3881225" cy="329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0"/>
              </a:lnSpc>
            </a:pPr>
            <a:r>
              <a:rPr lang="en-US" sz="220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JEREMY HAUGH, PE</a:t>
            </a:r>
          </a:p>
        </p:txBody>
      </p:sp>
      <p:sp>
        <p:nvSpPr>
          <p:cNvPr id="17" name="TextBox 44">
            <a:extLst>
              <a:ext uri="{FF2B5EF4-FFF2-40B4-BE49-F238E27FC236}">
                <a16:creationId xmlns:a16="http://schemas.microsoft.com/office/drawing/2014/main" id="{C612AAED-C1C0-10BC-ED61-04A8DE133F78}"/>
              </a:ext>
            </a:extLst>
          </p:cNvPr>
          <p:cNvSpPr txBox="1"/>
          <p:nvPr/>
        </p:nvSpPr>
        <p:spPr>
          <a:xfrm>
            <a:off x="2161509" y="7117966"/>
            <a:ext cx="3237164" cy="50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HALEY &amp; ALDRICH</a:t>
            </a:r>
          </a:p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Manager</a:t>
            </a:r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00C9256D-8902-0C2F-1C05-EC03028F104D}"/>
              </a:ext>
            </a:extLst>
          </p:cNvPr>
          <p:cNvSpPr txBox="1"/>
          <p:nvPr/>
        </p:nvSpPr>
        <p:spPr>
          <a:xfrm>
            <a:off x="2148098" y="8002180"/>
            <a:ext cx="3881225" cy="329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0"/>
              </a:lnSpc>
            </a:pPr>
            <a:r>
              <a:rPr lang="en-US" sz="2200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LEAH BERLIN, EIT</a:t>
            </a:r>
          </a:p>
        </p:txBody>
      </p:sp>
      <p:sp>
        <p:nvSpPr>
          <p:cNvPr id="19" name="TextBox 44">
            <a:extLst>
              <a:ext uri="{FF2B5EF4-FFF2-40B4-BE49-F238E27FC236}">
                <a16:creationId xmlns:a16="http://schemas.microsoft.com/office/drawing/2014/main" id="{6190C344-4E3A-875A-4096-4E4B28F55E60}"/>
              </a:ext>
            </a:extLst>
          </p:cNvPr>
          <p:cNvSpPr txBox="1"/>
          <p:nvPr/>
        </p:nvSpPr>
        <p:spPr>
          <a:xfrm>
            <a:off x="2161509" y="8337166"/>
            <a:ext cx="3237164" cy="505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HALEY &amp; ALDRICH</a:t>
            </a:r>
          </a:p>
          <a:p>
            <a:pPr algn="l">
              <a:lnSpc>
                <a:spcPts val="2054"/>
              </a:lnSpc>
            </a:pPr>
            <a:r>
              <a:rPr lang="en-US" sz="16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Manager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B12B87-5D85-EE5E-6753-A155584912E9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6B5C51-9F47-EC48-DE9F-C8909E8C8DFC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A32633-9D94-272A-755B-CF9F91E16140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B440633-BA20-34A8-8FDD-5A60DB230C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6501291" y="3651433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501291" y="1230692"/>
            <a:ext cx="7881427" cy="1921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7"/>
              </a:lnSpc>
            </a:pPr>
            <a:r>
              <a:rPr lang="en-US" sz="554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 algn="l">
              <a:lnSpc>
                <a:spcPts val="7657"/>
              </a:lnSpc>
            </a:pPr>
            <a:r>
              <a:rPr lang="en-US" sz="554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Mayor Sendroff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74147" y="1626225"/>
            <a:ext cx="4353633" cy="7782711"/>
            <a:chOff x="0" y="0"/>
            <a:chExt cx="4787900" cy="85590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87900" cy="8559022"/>
            </a:xfrm>
            <a:custGeom>
              <a:avLst/>
              <a:gdLst/>
              <a:ahLst/>
              <a:cxnLst/>
              <a:rect l="l" t="t" r="r" b="b"/>
              <a:pathLst>
                <a:path w="4787900" h="8559022">
                  <a:moveTo>
                    <a:pt x="0" y="0"/>
                  </a:moveTo>
                  <a:lnTo>
                    <a:pt x="0" y="8559022"/>
                  </a:lnTo>
                  <a:lnTo>
                    <a:pt x="4787900" y="7317963"/>
                  </a:lnTo>
                  <a:lnTo>
                    <a:pt x="4787900" y="0"/>
                  </a:lnTo>
                  <a:close/>
                </a:path>
              </a:pathLst>
            </a:custGeom>
            <a:solidFill>
              <a:srgbClr val="5B8A4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10252" y="1335467"/>
            <a:ext cx="4353633" cy="7782711"/>
            <a:chOff x="0" y="0"/>
            <a:chExt cx="4787900" cy="85590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87900" cy="8559022"/>
            </a:xfrm>
            <a:custGeom>
              <a:avLst/>
              <a:gdLst/>
              <a:ahLst/>
              <a:cxnLst/>
              <a:rect l="l" t="t" r="r" b="b"/>
              <a:pathLst>
                <a:path w="4787900" h="8559022">
                  <a:moveTo>
                    <a:pt x="0" y="0"/>
                  </a:moveTo>
                  <a:lnTo>
                    <a:pt x="0" y="8559022"/>
                  </a:lnTo>
                  <a:lnTo>
                    <a:pt x="4787900" y="7317963"/>
                  </a:lnTo>
                  <a:lnTo>
                    <a:pt x="4787900" y="0"/>
                  </a:lnTo>
                  <a:close/>
                </a:path>
              </a:pathLst>
            </a:custGeom>
            <a:blipFill>
              <a:blip r:embed="rId4"/>
              <a:stretch>
                <a:fillRect l="-53286" t="-3483" r="-1243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01291" y="4348944"/>
            <a:ext cx="6747475" cy="2337272"/>
            <a:chOff x="0" y="0"/>
            <a:chExt cx="8996633" cy="3116363"/>
          </a:xfrm>
        </p:grpSpPr>
        <p:sp>
          <p:nvSpPr>
            <p:cNvPr id="19" name="TextBox 19"/>
            <p:cNvSpPr txBox="1"/>
            <p:nvPr/>
          </p:nvSpPr>
          <p:spPr>
            <a:xfrm>
              <a:off x="1205230" y="-368815"/>
              <a:ext cx="7791404" cy="3485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74"/>
                </a:lnSpc>
              </a:pPr>
              <a:r>
                <a:rPr lang="en-US" sz="298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Project Goals</a:t>
              </a:r>
            </a:p>
            <a:p>
              <a:pPr algn="l">
                <a:lnSpc>
                  <a:spcPts val="7474"/>
                </a:lnSpc>
              </a:pPr>
              <a:r>
                <a:rPr lang="en-US" sz="298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Town’s Role</a:t>
              </a:r>
            </a:p>
            <a:p>
              <a:pPr algn="l">
                <a:lnSpc>
                  <a:spcPts val="7474"/>
                </a:lnSpc>
              </a:pPr>
              <a:r>
                <a:rPr lang="en-US" sz="2989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Personal Commitment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851103" cy="684074"/>
            </a:xfrm>
            <a:custGeom>
              <a:avLst/>
              <a:gdLst/>
              <a:ahLst/>
              <a:cxnLst/>
              <a:rect l="l" t="t" r="r" b="b"/>
              <a:pathLst>
                <a:path w="851103" h="684074">
                  <a:moveTo>
                    <a:pt x="0" y="0"/>
                  </a:moveTo>
                  <a:lnTo>
                    <a:pt x="851103" y="0"/>
                  </a:lnTo>
                  <a:lnTo>
                    <a:pt x="851103" y="684074"/>
                  </a:lnTo>
                  <a:lnTo>
                    <a:pt x="0" y="684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217474"/>
              <a:ext cx="851103" cy="684074"/>
            </a:xfrm>
            <a:custGeom>
              <a:avLst/>
              <a:gdLst/>
              <a:ahLst/>
              <a:cxnLst/>
              <a:rect l="l" t="t" r="r" b="b"/>
              <a:pathLst>
                <a:path w="851103" h="684074">
                  <a:moveTo>
                    <a:pt x="0" y="0"/>
                  </a:moveTo>
                  <a:lnTo>
                    <a:pt x="851103" y="0"/>
                  </a:lnTo>
                  <a:lnTo>
                    <a:pt x="851103" y="684075"/>
                  </a:lnTo>
                  <a:lnTo>
                    <a:pt x="0" y="684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2432288"/>
              <a:ext cx="851103" cy="684074"/>
            </a:xfrm>
            <a:custGeom>
              <a:avLst/>
              <a:gdLst/>
              <a:ahLst/>
              <a:cxnLst/>
              <a:rect l="l" t="t" r="r" b="b"/>
              <a:pathLst>
                <a:path w="851103" h="684074">
                  <a:moveTo>
                    <a:pt x="0" y="0"/>
                  </a:moveTo>
                  <a:lnTo>
                    <a:pt x="851103" y="0"/>
                  </a:lnTo>
                  <a:lnTo>
                    <a:pt x="851103" y="684075"/>
                  </a:lnTo>
                  <a:lnTo>
                    <a:pt x="0" y="684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EB6EA4-6F1C-2F96-1525-0509884A3EDA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24F6EFF-1773-7479-F949-7426F3747CCC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498C0F-909E-1B8C-9B3E-D70E89B5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EB288A-E0DB-3C26-E650-DD09D9D71939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9D062C0-3B93-97EB-F876-D6AE96BC5C29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C98F917-72B7-DBF3-25E4-45FD2A9F2EA8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3BAF46-B036-2215-1792-FD8EB02530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362477" y="1701605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84616" y="627232"/>
            <a:ext cx="15918769" cy="8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5548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6886" y="2695594"/>
            <a:ext cx="5779937" cy="51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7"/>
              </a:lnSpc>
            </a:pPr>
            <a:r>
              <a:rPr lang="en-US" sz="3384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CAROL HAZEN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72288" y="2566550"/>
            <a:ext cx="10227136" cy="848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27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Director, Grants &amp; Capital Projects/Project Manager</a:t>
            </a:r>
          </a:p>
          <a:p>
            <a:pPr>
              <a:lnSpc>
                <a:spcPts val="3400"/>
              </a:lnSpc>
            </a:pPr>
            <a:r>
              <a:rPr lang="en-US" sz="27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NEWHALL FOUNDATIONS PROJECT</a:t>
            </a:r>
            <a:endParaRPr lang="en-US" sz="2700" b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1480" y="4198919"/>
            <a:ext cx="5779936" cy="51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97"/>
              </a:lnSpc>
            </a:pPr>
            <a:r>
              <a:rPr lang="en-US" sz="3384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STEPHEN WHITE, PE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872288" y="4200085"/>
            <a:ext cx="7839075" cy="848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0"/>
              </a:lnSpc>
            </a:pPr>
            <a:r>
              <a:rPr lang="en-US" sz="2742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Engineer/Project Manager</a:t>
            </a:r>
          </a:p>
          <a:p>
            <a:pPr>
              <a:lnSpc>
                <a:spcPts val="3400"/>
              </a:lnSpc>
            </a:pPr>
            <a:r>
              <a:rPr lang="en-US" sz="27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MIDDLE SCHOOL DEMOLITION PROJECT</a:t>
            </a:r>
            <a:endParaRPr lang="en-US" sz="2700" b="1">
              <a:solidFill>
                <a:srgbClr val="00000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5780603" y="6357203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8" y="0"/>
                </a:lnTo>
                <a:lnTo>
                  <a:pt x="638328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6707551" y="6150153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History</a:t>
            </a:r>
          </a:p>
        </p:txBody>
      </p:sp>
      <p:sp>
        <p:nvSpPr>
          <p:cNvPr id="30" name="Freeform 30"/>
          <p:cNvSpPr/>
          <p:nvPr/>
        </p:nvSpPr>
        <p:spPr>
          <a:xfrm>
            <a:off x="5780603" y="7371807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8" y="0"/>
                </a:lnTo>
                <a:lnTo>
                  <a:pt x="638328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5780603" y="8386410"/>
            <a:ext cx="638328" cy="513056"/>
          </a:xfrm>
          <a:custGeom>
            <a:avLst/>
            <a:gdLst/>
            <a:ahLst/>
            <a:cxnLst/>
            <a:rect l="l" t="t" r="r" b="b"/>
            <a:pathLst>
              <a:path w="638328" h="513056">
                <a:moveTo>
                  <a:pt x="0" y="0"/>
                </a:moveTo>
                <a:lnTo>
                  <a:pt x="638328" y="0"/>
                </a:lnTo>
                <a:lnTo>
                  <a:pt x="638328" y="513056"/>
                </a:lnTo>
                <a:lnTo>
                  <a:pt x="0" y="513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6707551" y="8171844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Survey Results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07551" y="7181802"/>
            <a:ext cx="5843553" cy="70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9"/>
              </a:lnSpc>
            </a:pPr>
            <a:r>
              <a:rPr lang="en-US" sz="308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Next Steps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C34AEE-09DE-FDED-CFB7-CDA44897675A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DE66E27-3E4E-BB90-2DDE-29E84A024F5A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FE6DAD-2ED6-8CD7-ED66-7E094D441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44F1C-148D-C3FC-60D9-BB528C74851B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6CD8B2-A4CB-5FC1-FC5B-69E02747E735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1B6A516-393D-D86D-C318-2B9E062D07B2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0DE033-9275-6388-FAF0-EBAE733C71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440435" y="2373281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2337650" y="775461"/>
            <a:ext cx="4623490" cy="41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707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CAROL HAZEN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37650" y="1389785"/>
            <a:ext cx="4249369" cy="338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0"/>
              </a:lnSpc>
            </a:pPr>
            <a:r>
              <a:rPr lang="en-US" sz="219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37612" y="2694542"/>
            <a:ext cx="15183236" cy="6585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8800" lvl="1" indent="-342900">
              <a:lnSpc>
                <a:spcPct val="150000"/>
              </a:lnSpc>
              <a:buFont typeface="Arial"/>
              <a:buChar char="•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Foundation Repair and Community Stabilization Program</a:t>
            </a:r>
            <a:endParaRPr lang="en-US">
              <a:latin typeface="Calibri"/>
              <a:ea typeface="Calibri"/>
              <a:cs typeface="Calibri"/>
              <a:sym typeface="Montserrat"/>
            </a:endParaRPr>
          </a:p>
          <a:p>
            <a:pPr marL="1016000" lvl="2" indent="-342900">
              <a:lnSpc>
                <a:spcPct val="150000"/>
              </a:lnSpc>
              <a:buFont typeface="Courier New"/>
              <a:buChar char="o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Eligibility</a:t>
            </a:r>
            <a:r>
              <a:rPr lang="en-US" sz="2400" b="1">
                <a:latin typeface="Montserrat"/>
                <a:ea typeface="Montserrat"/>
                <a:cs typeface="Montserrat"/>
              </a:rPr>
              <a:t> requirements are evidence of foundation settlement associated with CT DEEP-identified waste fill or problems associated with past environmental remediation</a:t>
            </a:r>
            <a:endParaRPr lang="en-US">
              <a:ea typeface="Calibri"/>
              <a:cs typeface="Calibri"/>
            </a:endParaRPr>
          </a:p>
          <a:p>
            <a:pPr marL="558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>
              <a:latin typeface="Montserrat"/>
              <a:ea typeface="Montserrat"/>
              <a:cs typeface="Montserrat"/>
            </a:endParaRPr>
          </a:p>
          <a:p>
            <a:pPr marL="558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Budget: $17,970,152</a:t>
            </a:r>
            <a:endParaRPr lang="en-US" sz="2400" b="1">
              <a:latin typeface="Montserrat"/>
              <a:ea typeface="Montserrat"/>
              <a:cs typeface="Montserrat"/>
            </a:endParaRPr>
          </a:p>
          <a:p>
            <a:pPr marL="1016000" lvl="2" indent="-3429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$1,800,000 (ARPA)</a:t>
            </a:r>
            <a:endParaRPr lang="en-US" sz="2400" b="1">
              <a:latin typeface="Montserrat"/>
              <a:ea typeface="Montserrat"/>
              <a:cs typeface="Montserrat"/>
            </a:endParaRPr>
          </a:p>
          <a:p>
            <a:pPr marL="1016000" lvl="2" indent="-3429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$8,000,000 (DECD CIF R7)</a:t>
            </a:r>
            <a:endParaRPr lang="en-US" sz="2400" b="1">
              <a:latin typeface="Montserrat"/>
              <a:ea typeface="Montserrat"/>
              <a:cs typeface="Montserrat"/>
            </a:endParaRPr>
          </a:p>
          <a:p>
            <a:pPr marL="1016000" lvl="2" indent="-3429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$8,170,152 (Local funds)</a:t>
            </a:r>
            <a:endParaRPr lang="en-US" sz="2400" b="1">
              <a:latin typeface="Montserrat"/>
              <a:ea typeface="Montserrat"/>
              <a:cs typeface="Montserrat"/>
            </a:endParaRPr>
          </a:p>
          <a:p>
            <a:pPr marL="1016000" lvl="2" indent="-342900">
              <a:lnSpc>
                <a:spcPct val="150000"/>
              </a:lnSpc>
              <a:buFont typeface="Courier New" panose="020B0604020202020204" pitchFamily="34" charset="0"/>
              <a:buChar char="o"/>
            </a:pPr>
            <a:endParaRPr lang="en-US" sz="2400" b="1">
              <a:latin typeface="Montserrat"/>
              <a:ea typeface="Montserrat"/>
              <a:cs typeface="Montserrat"/>
            </a:endParaRPr>
          </a:p>
          <a:p>
            <a:pPr marL="5588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Phased Approach to Repairs </a:t>
            </a:r>
            <a:endParaRPr lang="en-US" sz="2400" b="1">
              <a:latin typeface="Montserrat"/>
              <a:ea typeface="Montserrat"/>
              <a:cs typeface="Montserrat"/>
            </a:endParaRPr>
          </a:p>
          <a:p>
            <a:pPr marL="558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5588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Next Steps – Bid plans in early 2026. Begin repairs summer 2026.</a:t>
            </a:r>
            <a:endParaRPr lang="en-US" sz="24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7440435" y="2373281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-331325" y="716006"/>
            <a:ext cx="11980464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27"/>
              </a:lnSpc>
            </a:pPr>
            <a:r>
              <a:rPr lang="en-US" sz="51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 algn="r">
              <a:lnSpc>
                <a:spcPts val="4714"/>
              </a:lnSpc>
            </a:pPr>
            <a:r>
              <a:rPr lang="en-US" sz="36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NEWHALL FOUNDATIONS REPAIR PROJECT</a:t>
            </a:r>
            <a:endParaRPr lang="en-US" sz="360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</a:endParaRPr>
          </a:p>
        </p:txBody>
      </p:sp>
      <p:sp>
        <p:nvSpPr>
          <p:cNvPr id="23" name="AutoShape 23"/>
          <p:cNvSpPr/>
          <p:nvPr/>
        </p:nvSpPr>
        <p:spPr>
          <a:xfrm flipV="1">
            <a:off x="12006661" y="586890"/>
            <a:ext cx="0" cy="1437687"/>
          </a:xfrm>
          <a:prstGeom prst="line">
            <a:avLst/>
          </a:prstGeom>
          <a:ln w="57150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5C21C5-218C-B9E5-F54E-3A54BA2F89AA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36B1C1-74B3-8276-A2FC-C8051B34A436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22332A-5E59-F27C-4C17-1E793A2FF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FFFA5-9976-3DF8-AB2A-149FE732C5CD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19A452-F293-EA8B-76DB-FB10E724338B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280EA6-03B9-B250-5D0A-B4C6679692F0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199FB0B-5428-8E80-0C2D-31CD4F17C75B}"/>
              </a:ext>
            </a:extLst>
          </p:cNvPr>
          <p:cNvSpPr txBox="1"/>
          <p:nvPr/>
        </p:nvSpPr>
        <p:spPr>
          <a:xfrm>
            <a:off x="9527709" y="5630003"/>
            <a:ext cx="6483170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/>
              <a:t>For project updates please visit: </a:t>
            </a:r>
            <a:r>
              <a:rPr lang="en-US" sz="2800">
                <a:ea typeface="+mn-lt"/>
                <a:cs typeface="+mn-lt"/>
                <a:hlinkClick r:id="rId6"/>
              </a:rPr>
              <a:t>https://www.hamdenedc.com/</a:t>
            </a:r>
            <a:endParaRPr lang="en-US" sz="2800" b="1">
              <a:solidFill>
                <a:srgbClr val="FF0000"/>
              </a:solidFill>
            </a:endParaRPr>
          </a:p>
          <a:p>
            <a:pPr algn="ctr"/>
            <a:r>
              <a:rPr lang="en-US" sz="2800" b="1"/>
              <a:t>Reach out to Carol Hazen with further questions: </a:t>
            </a:r>
            <a:r>
              <a:rPr lang="en-US" sz="2800" u="sng">
                <a:hlinkClick r:id="rId7"/>
              </a:rPr>
              <a:t>chazen@hamden.com</a:t>
            </a:r>
            <a:r>
              <a:rPr lang="en-US" sz="2800" u="sng"/>
              <a:t> </a:t>
            </a:r>
            <a:endParaRPr lang="en-US" sz="2800" u="sng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D86FF0-9991-4266-194A-6B9A4DFE73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440435" y="2373281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3303404" y="802815"/>
            <a:ext cx="14677645" cy="132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27"/>
              </a:lnSpc>
            </a:pPr>
            <a:r>
              <a:rPr lang="en-US" sz="51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 algn="r">
              <a:lnSpc>
                <a:spcPts val="4714"/>
              </a:lnSpc>
            </a:pPr>
            <a:r>
              <a:rPr lang="en-US" sz="360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MIDDLE SCHOOL DEMOLITION PROJECT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093379" y="1008232"/>
            <a:ext cx="4263015" cy="37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5"/>
              </a:lnSpc>
            </a:pPr>
            <a:r>
              <a:rPr lang="en-US" sz="2496" b="1">
                <a:solidFill>
                  <a:srgbClr val="3187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STEPHEN WHITE, PE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93378" y="1494314"/>
            <a:ext cx="4442021" cy="304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02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Town Engineer/Project Manager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11719127" y="720485"/>
            <a:ext cx="0" cy="1437687"/>
          </a:xfrm>
          <a:prstGeom prst="line">
            <a:avLst/>
          </a:prstGeom>
          <a:ln w="57150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036C0161-3740-8333-2867-95C490595E20}"/>
              </a:ext>
            </a:extLst>
          </p:cNvPr>
          <p:cNvSpPr txBox="1"/>
          <p:nvPr/>
        </p:nvSpPr>
        <p:spPr>
          <a:xfrm>
            <a:off x="1926394" y="2530475"/>
            <a:ext cx="15205671" cy="713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165" lvl="1" indent="-215265" algn="l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Project History</a:t>
            </a:r>
            <a:endParaRPr lang="en-US" sz="2400" b="1" dirty="0"/>
          </a:p>
          <a:p>
            <a:pPr marL="888365" lvl="2" indent="-21526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Began planning in 2022</a:t>
            </a:r>
          </a:p>
          <a:p>
            <a:pPr marL="888365" lvl="2" indent="-21526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RFP issued in 2023</a:t>
            </a:r>
          </a:p>
          <a:p>
            <a:pPr marL="888365" lvl="2" indent="-21526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Consultant team on board in 2024</a:t>
            </a:r>
          </a:p>
          <a:p>
            <a:pPr marL="888365" lvl="2" indent="-21526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Scope change to full demolition of all buildings in 2025 </a:t>
            </a:r>
          </a:p>
          <a:p>
            <a:pPr marL="888365" lvl="2" indent="-21526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Full demolition plans complete in early 2026</a:t>
            </a:r>
          </a:p>
          <a:p>
            <a:pPr marL="431165" lvl="1" indent="-215265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Funding Sources: </a:t>
            </a:r>
            <a:endParaRPr lang="en-US" sz="2400" b="1" dirty="0">
              <a:latin typeface="Montserrat"/>
              <a:ea typeface="Montserrat"/>
              <a:cs typeface="Montserrat"/>
            </a:endParaRPr>
          </a:p>
          <a:p>
            <a:pPr marL="862965" lvl="2" indent="-28765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$5,400,000 (DECD)</a:t>
            </a:r>
            <a:endParaRPr lang="en-US" sz="2400" b="1" dirty="0">
              <a:latin typeface="Montserrat"/>
              <a:ea typeface="Montserrat"/>
              <a:cs typeface="Montserrat"/>
            </a:endParaRPr>
          </a:p>
          <a:p>
            <a:pPr marL="862965" lvl="2" indent="-28765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$825,000 (Local Funds)</a:t>
            </a:r>
          </a:p>
          <a:p>
            <a:pPr marL="862965" lvl="2" indent="-28765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$200,000 (CDBG)</a:t>
            </a:r>
          </a:p>
          <a:p>
            <a:pPr marL="862965" lvl="2" indent="-287655">
              <a:lnSpc>
                <a:spcPct val="150000"/>
              </a:lnSpc>
              <a:buFont typeface="Arial"/>
              <a:buChar char="⚬"/>
            </a:pPr>
            <a:r>
              <a:rPr lang="en-US" sz="2400" b="1" dirty="0">
                <a:latin typeface="Montserrat"/>
                <a:ea typeface="Montserrat"/>
                <a:cs typeface="Montserrat"/>
              </a:rPr>
              <a:t>Total - $6,425,000</a:t>
            </a:r>
          </a:p>
          <a:p>
            <a:pPr marL="431165" lvl="1" indent="-215265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Implement Approach to Demolition &amp; Abatement </a:t>
            </a:r>
            <a:endParaRPr lang="en-US" sz="2400" b="1" dirty="0">
              <a:latin typeface="Montserrat"/>
              <a:ea typeface="Montserrat"/>
              <a:cs typeface="Montserrat"/>
            </a:endParaRPr>
          </a:p>
          <a:p>
            <a:pPr marL="431165" lvl="1" indent="-215265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latin typeface="Montserrat"/>
                <a:ea typeface="Montserrat"/>
                <a:cs typeface="Montserrat"/>
                <a:sym typeface="Montserrat"/>
              </a:rPr>
              <a:t>Next Steps – Bid Plans in 2026. Begin work in 2026.</a:t>
            </a:r>
            <a:endParaRPr lang="en-US" sz="2400" b="1" dirty="0">
              <a:latin typeface="Montserrat"/>
              <a:ea typeface="Montserrat"/>
              <a:cs typeface="Montserra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E92FED-A99D-715F-5C82-FDC684609B18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3045499-A389-B7A4-1D10-3A0449103D11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5CD039-E427-E69C-648F-F7741C0EF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8A5643-1ABB-50C4-CB09-7E1F88B34D59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B96B0F-D13A-B4FB-3729-70874ABF29AA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EDE55A-1FF8-B1BB-AFD8-936D44F06470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67E6EE-3DA1-89BA-43F2-A82D7E3D0FF2}"/>
              </a:ext>
            </a:extLst>
          </p:cNvPr>
          <p:cNvSpPr txBox="1"/>
          <p:nvPr/>
        </p:nvSpPr>
        <p:spPr>
          <a:xfrm>
            <a:off x="12134385" y="4531625"/>
            <a:ext cx="5275497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For further questions and concerns, please reach out to: </a:t>
            </a:r>
            <a:r>
              <a:rPr lang="en-US" sz="2800" b="1" u="sng">
                <a:hlinkClick r:id="rId6"/>
              </a:rPr>
              <a:t>engineering@hamden.com</a:t>
            </a:r>
            <a:endParaRPr lang="en-US" sz="2800" b="1" u="sng"/>
          </a:p>
          <a:p>
            <a:pPr algn="ctr"/>
            <a:endParaRPr lang="en-US" sz="2800" b="1" u="sng"/>
          </a:p>
          <a:p>
            <a:pPr algn="ctr"/>
            <a:r>
              <a:rPr lang="en-US" sz="2800" b="1"/>
              <a:t>Project page: </a:t>
            </a:r>
            <a:r>
              <a:rPr lang="en-US" sz="2800" b="1">
                <a:hlinkClick r:id="rId7"/>
              </a:rPr>
              <a:t>https://www.hamden.com/893/Former-Hamden-Middle-School-Michael-J-Wh</a:t>
            </a:r>
            <a:endParaRPr lang="en-US" sz="28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23F65A-29FD-0C0F-CF1B-9BE79E353B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567270" y="-10401300"/>
            <a:ext cx="20193000" cy="2489845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7440435" y="2047926"/>
            <a:ext cx="3563046" cy="0"/>
          </a:xfrm>
          <a:prstGeom prst="line">
            <a:avLst/>
          </a:prstGeom>
          <a:ln w="66675" cap="flat">
            <a:solidFill>
              <a:srgbClr val="1F5B4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05177" y="452698"/>
            <a:ext cx="14677645" cy="131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7"/>
              </a:lnSpc>
            </a:pPr>
            <a:r>
              <a:rPr lang="en-US" sz="51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TOWN OF HAMDEN</a:t>
            </a:r>
          </a:p>
          <a:p>
            <a:pPr algn="ctr">
              <a:lnSpc>
                <a:spcPts val="4714"/>
              </a:lnSpc>
            </a:pPr>
            <a:r>
              <a:rPr lang="en-US" sz="4250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Community Survey</a:t>
            </a:r>
            <a:endParaRPr lang="en-US" sz="4250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297A1-AD3F-9D1C-2ED1-8EB5F693F2AF}"/>
              </a:ext>
            </a:extLst>
          </p:cNvPr>
          <p:cNvSpPr txBox="1"/>
          <p:nvPr/>
        </p:nvSpPr>
        <p:spPr>
          <a:xfrm>
            <a:off x="2877206" y="3665482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EBC3B-325D-7ADA-77EE-CE77BB09F0F1}"/>
              </a:ext>
            </a:extLst>
          </p:cNvPr>
          <p:cNvSpPr txBox="1"/>
          <p:nvPr/>
        </p:nvSpPr>
        <p:spPr>
          <a:xfrm>
            <a:off x="2956034" y="3921672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1566A2-9A03-8431-7459-3A2B76BB2A07}"/>
              </a:ext>
            </a:extLst>
          </p:cNvPr>
          <p:cNvSpPr/>
          <p:nvPr/>
        </p:nvSpPr>
        <p:spPr>
          <a:xfrm>
            <a:off x="857250" y="2270230"/>
            <a:ext cx="16783050" cy="776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B33AD5-8E00-FB77-E3D0-B5554E606038}"/>
              </a:ext>
            </a:extLst>
          </p:cNvPr>
          <p:cNvGrpSpPr/>
          <p:nvPr/>
        </p:nvGrpSpPr>
        <p:grpSpPr>
          <a:xfrm>
            <a:off x="-2" y="9885040"/>
            <a:ext cx="18288001" cy="714375"/>
            <a:chOff x="-1" y="7848600"/>
            <a:chExt cx="18288001" cy="7143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9D6941-8834-AF8E-EC06-B237048AA866}"/>
                </a:ext>
              </a:extLst>
            </p:cNvPr>
            <p:cNvSpPr/>
            <p:nvPr/>
          </p:nvSpPr>
          <p:spPr>
            <a:xfrm>
              <a:off x="0" y="7848600"/>
              <a:ext cx="18288000" cy="476250"/>
            </a:xfrm>
            <a:prstGeom prst="rect">
              <a:avLst/>
            </a:prstGeom>
            <a:solidFill>
              <a:srgbClr val="F3D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24F520E-8D24-1A0D-C4CD-5B949CF30080}"/>
                </a:ext>
              </a:extLst>
            </p:cNvPr>
            <p:cNvSpPr/>
            <p:nvPr/>
          </p:nvSpPr>
          <p:spPr>
            <a:xfrm>
              <a:off x="-1" y="8086725"/>
              <a:ext cx="18288000" cy="476250"/>
            </a:xfrm>
            <a:prstGeom prst="rect">
              <a:avLst/>
            </a:prstGeom>
            <a:solidFill>
              <a:srgbClr val="27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149960-5FAD-44ED-6CF0-73F81E7666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506"/>
          <a:stretch>
            <a:fillRect/>
          </a:stretch>
        </p:blipFill>
        <p:spPr>
          <a:xfrm>
            <a:off x="1805203" y="2222811"/>
            <a:ext cx="7528599" cy="4033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934793-C719-ADE5-7A01-7B8A82990F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354"/>
          <a:stretch>
            <a:fillRect/>
          </a:stretch>
        </p:blipFill>
        <p:spPr>
          <a:xfrm>
            <a:off x="9356041" y="2210440"/>
            <a:ext cx="6646855" cy="3956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ACC0A-D446-0BCA-F413-40D78D55E2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0008"/>
          <a:stretch>
            <a:fillRect/>
          </a:stretch>
        </p:blipFill>
        <p:spPr>
          <a:xfrm>
            <a:off x="1674188" y="5886686"/>
            <a:ext cx="7340020" cy="3859753"/>
          </a:xfrm>
          <a:prstGeom prst="rect">
            <a:avLst/>
          </a:prstGeom>
        </p:spPr>
      </p:pic>
      <p:pic>
        <p:nvPicPr>
          <p:cNvPr id="6" name="Picture 2" descr="Forms response chart. Question title: How confident are you that there will be clear opportunities to raise concerns and receive responses?. Number of responses: 30 responses.">
            <a:extLst>
              <a:ext uri="{FF2B5EF4-FFF2-40B4-BE49-F238E27FC236}">
                <a16:creationId xmlns:a16="http://schemas.microsoft.com/office/drawing/2014/main" id="{364224AB-49B8-5B04-26EB-6ED861200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8"/>
          <a:stretch>
            <a:fillRect/>
          </a:stretch>
        </p:blipFill>
        <p:spPr bwMode="auto">
          <a:xfrm>
            <a:off x="9014209" y="5886686"/>
            <a:ext cx="7823422" cy="392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33AAA7-6E7D-08AA-5D11-280345982F38}"/>
              </a:ext>
            </a:extLst>
          </p:cNvPr>
          <p:cNvGrpSpPr/>
          <p:nvPr/>
        </p:nvGrpSpPr>
        <p:grpSpPr>
          <a:xfrm>
            <a:off x="15570083" y="8727255"/>
            <a:ext cx="2412051" cy="1081585"/>
            <a:chOff x="14408933" y="8317700"/>
            <a:chExt cx="3338368" cy="1584035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BCEE149-E4F2-6C76-1F34-0E292BDB960E}"/>
                </a:ext>
              </a:extLst>
            </p:cNvPr>
            <p:cNvSpPr/>
            <p:nvPr/>
          </p:nvSpPr>
          <p:spPr>
            <a:xfrm>
              <a:off x="16163266" y="8317700"/>
              <a:ext cx="1584035" cy="1537249"/>
            </a:xfrm>
            <a:custGeom>
              <a:avLst/>
              <a:gdLst/>
              <a:ahLst/>
              <a:cxnLst/>
              <a:rect l="l" t="t" r="r" b="b"/>
              <a:pathLst>
                <a:path w="2112047" h="2049666">
                  <a:moveTo>
                    <a:pt x="0" y="0"/>
                  </a:moveTo>
                  <a:lnTo>
                    <a:pt x="2112047" y="0"/>
                  </a:lnTo>
                  <a:lnTo>
                    <a:pt x="2112047" y="2049666"/>
                  </a:lnTo>
                  <a:lnTo>
                    <a:pt x="0" y="2049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272BE0-429B-F043-4171-77EE7B98D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8933" y="8317700"/>
              <a:ext cx="1584035" cy="15840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2049</Words>
  <Application>Microsoft Office PowerPoint</Application>
  <PresentationFormat>Custom</PresentationFormat>
  <Paragraphs>370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Courier New</vt:lpstr>
      <vt:lpstr>Aptos</vt:lpstr>
      <vt:lpstr>Calibri</vt:lpstr>
      <vt:lpstr>Arial</vt:lpstr>
      <vt:lpstr>Montserrat</vt:lpstr>
      <vt:lpstr>Montserrat Bold</vt:lpstr>
      <vt:lpstr>Montserrat Bold Italics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Hamden Community Presentation</dc:title>
  <dc:creator>Valerie Santerre</dc:creator>
  <cp:lastModifiedBy>Carol Hazen</cp:lastModifiedBy>
  <cp:revision>3</cp:revision>
  <dcterms:created xsi:type="dcterms:W3CDTF">2006-08-16T00:00:00Z</dcterms:created>
  <dcterms:modified xsi:type="dcterms:W3CDTF">2026-02-20T15:57:46Z</dcterms:modified>
  <dc:identifier>DAHAMSMNcHE</dc:identifier>
</cp:coreProperties>
</file>